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_rels/presentation.xml.rels" ContentType="application/vnd.openxmlformats-package.relationships+xml"/>
  <Override PartName="/ppt/media/image1.png" ContentType="image/png"/>
  <Override PartName="/ppt/media/image2.jpeg" ContentType="image/jpeg"/>
  <Override PartName="/ppt/media/image4.png" ContentType="image/png"/>
  <Override PartName="/ppt/media/image3.jpeg" ContentType="image/jpeg"/>
  <Override PartName="/ppt/media/image5.emf" ContentType="image/x-emf"/>
  <Override PartName="/ppt/media/image6.jpeg" ContentType="image/jpe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_rels/slide11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8.xml.rels" ContentType="application/vnd.openxmlformats-package.relationships+xml"/>
  <Override PartName="/ppt/slides/_rels/slide12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2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33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26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8.xml.rels" ContentType="application/vnd.openxmlformats-package.relationships+xml"/>
  <Override PartName="/ppt/slides/_rels/slide30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29.xml.rels" ContentType="application/vnd.openxmlformats-package.relationships+xml"/>
  <Override PartName="/ppt/slides/_rels/slide31.xml.rels" ContentType="application/vnd.openxmlformats-package.relationships+xml"/>
  <Override PartName="/ppt/slides/_rels/slide34.xml.rels" ContentType="application/vnd.openxmlformats-package.relationships+xml"/>
  <Override PartName="/ppt/slides/_rels/slide35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42.xml.rels" ContentType="application/vnd.openxmlformats-package.relationships+xml"/>
  <Override PartName="/ppt/slides/_rels/slide43.xml.rels" ContentType="application/vnd.openxmlformats-package.relationships+xml"/>
  <Override PartName="/ppt/slides/_rels/slide32.xml.rels" ContentType="application/vnd.openxmlformats-package.relationships+xml"/>
  <Override PartName="/ppt/slides/_rels/slide44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slide38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32.xml" ContentType="application/vnd.openxmlformats-officedocument.presentationml.slide+xml"/>
  <Override PartName="/ppt/slides/slide44.xml" ContentType="application/vnd.openxmlformats-officedocument.presentationml.slide+xml"/>
  <Override PartName="/ppt/slides/slide31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13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7" r:id="rId7"/>
    <p:sldMasterId id="2147483658" r:id="rId8"/>
    <p:sldMasterId id="2147483659" r:id="rId9"/>
    <p:sldMasterId id="2147483660" r:id="rId10"/>
    <p:sldMasterId id="2147483661" r:id="rId11"/>
    <p:sldMasterId id="2147483662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slide" Target="slides/slide33.xml"/><Relationship Id="rId47" Type="http://schemas.openxmlformats.org/officeDocument/2006/relationships/slide" Target="slides/slide34.xml"/><Relationship Id="rId48" Type="http://schemas.openxmlformats.org/officeDocument/2006/relationships/slide" Target="slides/slide35.xml"/><Relationship Id="rId49" Type="http://schemas.openxmlformats.org/officeDocument/2006/relationships/slide" Target="slides/slide36.xml"/><Relationship Id="rId50" Type="http://schemas.openxmlformats.org/officeDocument/2006/relationships/slide" Target="slides/slide37.xml"/><Relationship Id="rId51" Type="http://schemas.openxmlformats.org/officeDocument/2006/relationships/slide" Target="slides/slide38.xml"/><Relationship Id="rId52" Type="http://schemas.openxmlformats.org/officeDocument/2006/relationships/slide" Target="slides/slide39.xml"/><Relationship Id="rId53" Type="http://schemas.openxmlformats.org/officeDocument/2006/relationships/slide" Target="slides/slide40.xml"/><Relationship Id="rId54" Type="http://schemas.openxmlformats.org/officeDocument/2006/relationships/slide" Target="slides/slide41.xml"/><Relationship Id="rId55" Type="http://schemas.openxmlformats.org/officeDocument/2006/relationships/slide" Target="slides/slide42.xml"/><Relationship Id="rId56" Type="http://schemas.openxmlformats.org/officeDocument/2006/relationships/slide" Target="slides/slide43.xml"/><Relationship Id="rId57" Type="http://schemas.openxmlformats.org/officeDocument/2006/relationships/slide" Target="slides/slide44.xml"/><Relationship Id="rId5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360" cy="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t-BR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mover o slide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pt-BR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Clique para editar o formato de notas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&lt;cabeçalho&gt;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&lt;data/hora&gt;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161A2584-0CC0-49F9-80DB-B2B69431067C}" type="slidenum"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78120" cy="3078000"/>
          </a:xfrm>
          <a:prstGeom prst="rect">
            <a:avLst/>
          </a:prstGeom>
          <a:ln w="0">
            <a:noFill/>
          </a:ln>
        </p:spPr>
      </p:sp>
      <p:sp>
        <p:nvSpPr>
          <p:cNvPr id="7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78120" cy="4430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63520" cy="450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2C67E08-3208-4A0E-A9D8-D26C441789E5}" type="slidenum">
              <a:rPr b="0" lang="pt-BR" sz="12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9" name="Espaço Reservado para Anotações 2"/>
          <p:cNvSpPr/>
          <p:nvPr/>
        </p:nvSpPr>
        <p:spPr>
          <a:xfrm>
            <a:off x="685800" y="4400640"/>
            <a:ext cx="5478120" cy="447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just" defTabSz="914400">
              <a:lnSpc>
                <a:spcPct val="100000"/>
              </a:lnSpc>
            </a:pPr>
            <a:r>
              <a:rPr b="0" lang="pt-BR" sz="1200" strike="noStrike" u="none">
                <a:solidFill>
                  <a:schemeClr val="dk1"/>
                </a:solidFill>
                <a:effectLst/>
                <a:uFillTx/>
                <a:latin typeface="Arial"/>
                <a:ea typeface="+mn-ea"/>
              </a:rPr>
              <a:t>-Hoje veremos como o apóstolo Paulo tratou o assunto da santificação, processo que deve seguir à salvação. Ele vai nos falar da necessidade de desenvolver a salvação, por meio do processo da santificação.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pt-BR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pt-BR" sz="1200" strike="noStrike" u="none">
                <a:solidFill>
                  <a:schemeClr val="dk1"/>
                </a:solidFill>
                <a:effectLst/>
                <a:uFillTx/>
                <a:latin typeface="Arial"/>
                <a:ea typeface="+mn-ea"/>
              </a:rPr>
              <a:t>-Uma vez salvos, estando caminhando em obediência  à Deus, no processo da santificação e do nosso crescimento espiritual; precisamos demonstrar na nossa vida prática, os efeitos deste processo. 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pt-BR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pt-BR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pt-BR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endParaRPr b="0" lang="pt-BR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0732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4C2A997-544C-454C-9D45-8C7310C24DE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0732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D8D56715-E3E0-4CCD-BAC1-01519E6C799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0732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EB7847C-CAE4-4F04-A033-91D9322A4B9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07320" cy="4343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E6D49CE-45E6-4C9E-AD7A-BE05CAC81A2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35720" cy="237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iq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u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 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p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ar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a 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di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ta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r 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o 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tít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ul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o 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M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es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tr</a:t>
            </a: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e</a:t>
            </a:r>
            <a:endParaRPr b="0" lang="pt-BR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8598726-8BD3-4F0D-9516-18401132DD35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07320" cy="4343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856A0AA-84E6-4B3E-9E10-E2CD15FA0089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0800" cy="5803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25960" cy="5803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BEAFC45-E2BE-40DC-A157-F602B0BEA914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07320" cy="4343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1C411F5-BAFD-4120-9749-7DBBC9421DD3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25" name="Picture 2" descr=""/>
          <p:cNvPicPr/>
          <p:nvPr/>
        </p:nvPicPr>
        <p:blipFill>
          <a:blip r:embed="rId2"/>
          <a:srcRect l="12584" t="0" r="12620" b="81885"/>
          <a:stretch/>
        </p:blipFill>
        <p:spPr>
          <a:xfrm>
            <a:off x="0" y="-70920"/>
            <a:ext cx="12183840" cy="1298160"/>
          </a:xfrm>
          <a:prstGeom prst="rect">
            <a:avLst/>
          </a:prstGeom>
          <a:noFill/>
          <a:ln w="7632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07320" cy="2844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60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07320" cy="1491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pt-BR" sz="24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3BA9556-F747-48B3-885C-8FA9D70E242D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3200" cy="4343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3200" cy="4343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82DB080C-2118-4664-B59F-79E799F2CF24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49440" cy="81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49440" cy="3676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75000" cy="815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75000" cy="3676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46D776D-A1B9-4DE5-AAF5-9B3E99210500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07320" cy="1317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44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00ABA14-CEF9-471F-AF6D-9A90E0642384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9749C09-582F-4979-8D0A-40744C874FA7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24000" cy="159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63920" cy="4865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Segundo nível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Terceiro nível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Quarto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Quinto nível</a:t>
            </a:r>
            <a:endParaRPr b="0" lang="pt-BR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24000" cy="380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t-B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C2DA9C9-177C-482B-9890-F2D6B6C6C55B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24000" cy="1591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 Light"/>
              </a:rPr>
              <a:t>Clique para editar o título Mestre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63920" cy="48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 formato de texto dos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2.º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3.º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4.º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5.º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6.º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7.º nível de tópicos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24000" cy="3803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t-BR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Clique para editar os estilos de texto Mestres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&lt;data/hora&gt;</a:t>
            </a:r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065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&lt;rodapé&gt;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34920" cy="356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4471F0C7-958F-4101-8F03-224CA717AF27}" type="slidenum">
              <a:rPr b="0" lang="pt-BR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&lt;número&gt;</a:t>
            </a:fld>
            <a:endParaRPr b="0" lang="pt-BR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5.emf"/><Relationship Id="rId2" Type="http://schemas.openxmlformats.org/officeDocument/2006/relationships/slideLayout" Target="../slideLayouts/slideLayout4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hyperlink" Target="https://clcportugal.com/Files/DownloadFile.aspx?FUID=cb5bdf99-7db8-4c5e-8f11-cc4c511ed5bb" TargetMode="External"/><Relationship Id="rId2" Type="http://schemas.openxmlformats.org/officeDocument/2006/relationships/hyperlink" Target="https://search.brave.com/ask?q=qual+autor+listou+todas+as+profecias+sobre+a+vinda+do+messias" TargetMode="External"/><Relationship Id="rId3" Type="http://schemas.openxmlformats.org/officeDocument/2006/relationships/hyperlink" Target="https://pt.wikipedia.org/wiki/Tanakh" TargetMode="External"/><Relationship Id="rId4" Type="http://schemas.openxmlformats.org/officeDocument/2006/relationships/hyperlink" Target="https://search.brave.com/search?q=quais+passagens+do+antigo+testamento+falam+do+messias+como+&#250;nico+ou+mais+de+um?" TargetMode="External"/><Relationship Id="rId5" Type="http://schemas.openxmlformats.org/officeDocument/2006/relationships/hyperlink" Target="https://search.brave.com/search?q=o+que+o+velho+testamento+quer+dizer+com+%22seio+de+Abra&#227;o" TargetMode="External"/><Relationship Id="rId6" Type="http://schemas.openxmlformats.org/officeDocument/2006/relationships/hyperlink" Target="https://www.bibliaonline.com.br/a/diferenca-entre-alma-e-espirito-biblia?b=acf" TargetMode="External"/><Relationship Id="rId7" Type="http://schemas.openxmlformats.org/officeDocument/2006/relationships/hyperlink" Target="https://search.brave.com/search?q=o+grego+antigo+tinha+artigo+indefinido" TargetMode="External"/><Relationship Id="rId8" Type="http://schemas.openxmlformats.org/officeDocument/2006/relationships/hyperlink" Target="https://pedro.jmrezende.com.br/iman/ressurreicao.pdf" TargetMode="External"/><Relationship Id="rId9" Type="http://schemas.openxmlformats.org/officeDocument/2006/relationships/hyperlink" Target="https://www.esbocandoideias.com/2019/09/oraculos-de-deus-citados-na-biblia.html" TargetMode="External"/><Relationship Id="rId10" Type="http://schemas.openxmlformats.org/officeDocument/2006/relationships/hyperlink" Target="https://pedro.jmrezende.com.br/icea" TargetMode="External"/><Relationship Id="rId11" Type="http://schemas.openxmlformats.org/officeDocument/2006/relationships/slideLayout" Target="../slideLayouts/slideLayout4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hyperlink" Target="https://pt.wikipedia.org/wiki/Dispensacionalismo" TargetMode="External"/><Relationship Id="rId2" Type="http://schemas.openxmlformats.org/officeDocument/2006/relationships/hyperlink" Target="https://search.brave.com/search?q=qual+a+origem+do+dispensacionalismo" TargetMode="External"/><Relationship Id="rId3" Type="http://schemas.openxmlformats.org/officeDocument/2006/relationships/hyperlink" Target="https://search.brave.com/search?q=Irm&#227;os+de+Plymouth" TargetMode="External"/><Relationship Id="rId4" Type="http://schemas.openxmlformats.org/officeDocument/2006/relationships/hyperlink" Target="https://search.brave.com/search?q=qual+foi+a+vidente+que+influenciou+john+darby" TargetMode="External"/><Relationship Id="rId5" Type="http://schemas.openxmlformats.org/officeDocument/2006/relationships/hyperlink" Target="https://search.brave.com/search?q=cyrus+scoffield" TargetMode="External"/><Relationship Id="rId6" Type="http://schemas.openxmlformats.org/officeDocument/2006/relationships/hyperlink" Target="https://search.brave.com/search?q=loucos+para+confundir+os+s&#225;bios+biblia" TargetMode="External"/><Relationship Id="rId7" Type="http://schemas.openxmlformats.org/officeDocument/2006/relationships/hyperlink" Target="https://feparahoje.com.br/dispensacionalismo-ou-aliancismo/" TargetMode="External"/><Relationship Id="rId8" Type="http://schemas.openxmlformats.org/officeDocument/2006/relationships/hyperlink" Target="https://pedro.jmrezende.com.br/iman/criticas-a-doutrina-pos-trib.pdf" TargetMode="External"/><Relationship Id="rId9" Type="http://schemas.openxmlformats.org/officeDocument/2006/relationships/hyperlink" Target="https://pedro.jmrezende.com.br/iman/nephilim.mp4" TargetMode="External"/><Relationship Id="rId10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0840" y="1068120"/>
            <a:ext cx="11241000" cy="729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br>
              <a:rPr sz="4800"/>
            </a:br>
            <a:br>
              <a:rPr sz="4800"/>
            </a:br>
            <a:r>
              <a:rPr b="1" lang="pt-BR" sz="4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Estudo de Escatologia</a:t>
            </a:r>
            <a:br>
              <a:rPr sz="4800"/>
            </a:br>
            <a:r>
              <a:rPr b="1" lang="pt-BR" sz="3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Módulo 2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ítulo 1"/>
          <p:cNvSpPr/>
          <p:nvPr/>
        </p:nvSpPr>
        <p:spPr>
          <a:xfrm>
            <a:off x="0" y="2601000"/>
            <a:ext cx="12183840" cy="40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rmAutofit/>
          </a:bodyPr>
          <a:p>
            <a:endParaRPr b="0" lang="pt-BR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4" name="Imagem 9" descr=""/>
          <p:cNvPicPr/>
          <p:nvPr/>
        </p:nvPicPr>
        <p:blipFill>
          <a:blip r:embed="rId1"/>
          <a:stretch/>
        </p:blipFill>
        <p:spPr>
          <a:xfrm>
            <a:off x="726120" y="2891520"/>
            <a:ext cx="4834800" cy="336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" name="Imagem 11" descr=""/>
          <p:cNvPicPr/>
          <p:nvPr/>
        </p:nvPicPr>
        <p:blipFill>
          <a:blip r:embed="rId2"/>
          <a:stretch/>
        </p:blipFill>
        <p:spPr>
          <a:xfrm>
            <a:off x="6832080" y="2891520"/>
            <a:ext cx="4443120" cy="33634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CaixaDeTexto 3"/>
          <p:cNvSpPr/>
          <p:nvPr/>
        </p:nvSpPr>
        <p:spPr>
          <a:xfrm>
            <a:off x="320040" y="1312200"/>
            <a:ext cx="11012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</a:rPr>
              <a:t>Índice deste Estudo em Escatologia: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CaixaDeTexto 4"/>
          <p:cNvSpPr/>
          <p:nvPr/>
        </p:nvSpPr>
        <p:spPr>
          <a:xfrm>
            <a:off x="358560" y="2182680"/>
            <a:ext cx="11225880" cy="4217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357120" indent="-35712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2400" strike="noStrike" u="none">
                <a:solidFill>
                  <a:srgbClr val="b2b2b2"/>
                </a:solidFill>
                <a:effectLst/>
                <a:uFillTx/>
                <a:latin typeface="Arial"/>
              </a:rPr>
              <a:t>INTRODUÇÃO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158466"/>
                </a:solidFill>
                <a:effectLst/>
                <a:uFillTx/>
                <a:latin typeface="Arial"/>
              </a:rPr>
              <a:t>RESSURREIÇÃO DOS MORTOS E JUÍZO ETERNO (Módulo 2)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O LIVRO DE DANIEL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O EVANGELHO DE MATEUS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O LIVRO DE APOCALIPSE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OUTRAS CONSIDERAÇÕES EM APOCALIPSE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 A QUESTÃO DO MILÊNIO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 A QUESTÃO DA TRIBULAÇÃO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OS ÚLTIMOS ACONTECIMENTOS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47840" indent="-447840" defTabSz="914400">
              <a:lnSpc>
                <a:spcPct val="115000"/>
              </a:lnSpc>
              <a:buClr>
                <a:srgbClr val="ff0000"/>
              </a:buClr>
              <a:buFont typeface="OpenSymbol"/>
              <a:buAutoNum type="romanUcPeriod" startAt="2"/>
            </a:pPr>
            <a:r>
              <a:rPr b="1" lang="en-US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PROFECIAS QUE JÁ SE CUMPRIRAM, ESTÃO SE CUMPINDO, OU NÃO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"/>
          <p:cNvSpPr/>
          <p:nvPr/>
        </p:nvSpPr>
        <p:spPr>
          <a:xfrm>
            <a:off x="11838600" y="648000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85EADF41-819B-4ADB-9B23-0FC1C8BE0BA0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CaixaDeTexto 5"/>
          <p:cNvSpPr/>
          <p:nvPr/>
        </p:nvSpPr>
        <p:spPr>
          <a:xfrm>
            <a:off x="394560" y="1930680"/>
            <a:ext cx="11694240" cy="4037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50000"/>
              </a:lnSpc>
              <a:spcAft>
                <a:spcPts val="1134"/>
              </a:spcAft>
            </a:pPr>
            <a:r>
              <a:rPr b="1" lang="en-US" sz="32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RESSURREIÇÃO DOS MORTOS E JUÍZO ETERNO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4960" indent="-447840" defTabSz="914400">
              <a:lnSpc>
                <a:spcPct val="60000"/>
              </a:lnSpc>
              <a:spcBef>
                <a:spcPts val="850"/>
              </a:spcBef>
              <a:spcAft>
                <a:spcPts val="1814"/>
              </a:spcAft>
              <a:buClr>
                <a:srgbClr val="000000"/>
              </a:buClr>
              <a:buFont typeface="OpenSymbol"/>
              <a:buAutoNum type="arabicPeriod"/>
              <a:tabLst>
                <a:tab algn="l" pos="716040"/>
              </a:tabLst>
            </a:pPr>
            <a:r>
              <a:rPr b="0" lang="en-US" sz="2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O primeira e a segunda vinda do Messias;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4960" indent="-447840" defTabSz="914400">
              <a:lnSpc>
                <a:spcPct val="60000"/>
              </a:lnSpc>
              <a:spcAft>
                <a:spcPts val="1800"/>
              </a:spcAft>
              <a:buClr>
                <a:srgbClr val="000000"/>
              </a:buClr>
              <a:buFont typeface="OpenSymbol"/>
              <a:buAutoNum type="arabicPeriod"/>
              <a:tabLst>
                <a:tab algn="l" pos="716040"/>
              </a:tabLst>
            </a:pPr>
            <a:r>
              <a:rPr b="0" lang="en-US" sz="2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Estado dos mortos;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4960" indent="-447840" defTabSz="914400">
              <a:lnSpc>
                <a:spcPct val="60000"/>
              </a:lnSpc>
              <a:spcAft>
                <a:spcPts val="1800"/>
              </a:spcAft>
              <a:buClr>
                <a:srgbClr val="000000"/>
              </a:buClr>
              <a:buFont typeface="OpenSymbol"/>
              <a:buAutoNum type="arabicPeriod"/>
              <a:tabLst>
                <a:tab algn="l" pos="716040"/>
              </a:tabLst>
            </a:pPr>
            <a:r>
              <a:rPr b="0" lang="en-US" sz="2800" strike="noStrike" u="none">
                <a:solidFill>
                  <a:srgbClr val="808080"/>
                </a:solidFill>
                <a:effectLst/>
                <a:uFillTx/>
                <a:latin typeface="Arial"/>
              </a:rPr>
              <a:t>Ressurreição dos mortos como doutrina básica</a:t>
            </a: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;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4960" indent="-447840" defTabSz="914400">
              <a:lnSpc>
                <a:spcPct val="60000"/>
              </a:lnSpc>
              <a:spcAft>
                <a:spcPts val="1800"/>
              </a:spcAft>
              <a:buClr>
                <a:srgbClr val="000000"/>
              </a:buClr>
              <a:buFont typeface="OpenSymbol"/>
              <a:buAutoNum type="arabicPeriod"/>
              <a:tabLst>
                <a:tab algn="l" pos="71604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Primeira ressurreição – para a vida;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4960" indent="-447840" defTabSz="914400">
              <a:lnSpc>
                <a:spcPct val="60000"/>
              </a:lnSpc>
              <a:spcAft>
                <a:spcPts val="1800"/>
              </a:spcAft>
              <a:buClr>
                <a:srgbClr val="000000"/>
              </a:buClr>
              <a:buFont typeface="OpenSymbol"/>
              <a:buAutoNum type="arabicPeriod"/>
              <a:tabLst>
                <a:tab algn="l" pos="71604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Segunda ressurreição – para a condenação;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4960" indent="-447840" defTabSz="914400">
              <a:lnSpc>
                <a:spcPct val="60000"/>
              </a:lnSpc>
              <a:spcAft>
                <a:spcPts val="1800"/>
              </a:spcAft>
              <a:buClr>
                <a:srgbClr val="000000"/>
              </a:buClr>
              <a:buFont typeface="OpenSymbol"/>
              <a:buAutoNum type="arabicPeriod"/>
              <a:tabLst>
                <a:tab algn="l" pos="71604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Juizo eterno como doutrina básica;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04960" indent="-447840" defTabSz="914400">
              <a:lnSpc>
                <a:spcPct val="60000"/>
              </a:lnSpc>
              <a:spcAft>
                <a:spcPts val="1800"/>
              </a:spcAft>
              <a:buClr>
                <a:srgbClr val="000000"/>
              </a:buClr>
              <a:buFont typeface="OpenSymbol"/>
              <a:buAutoNum type="arabicPeriod"/>
              <a:tabLst>
                <a:tab algn="l" pos="716040"/>
              </a:tabLst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Os julgamentos (juízos) descritos na Bíblia.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"/>
          <p:cNvSpPr/>
          <p:nvPr/>
        </p:nvSpPr>
        <p:spPr>
          <a:xfrm>
            <a:off x="1183860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8733199D-2F63-498C-8505-B55CBB2C97BF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"/>
          <p:cNvSpPr txBox="1"/>
          <p:nvPr/>
        </p:nvSpPr>
        <p:spPr>
          <a:xfrm>
            <a:off x="-28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CaixaDeTexto 3"/>
          <p:cNvSpPr/>
          <p:nvPr/>
        </p:nvSpPr>
        <p:spPr>
          <a:xfrm>
            <a:off x="320040" y="1312200"/>
            <a:ext cx="82008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</a:rPr>
              <a:t>Seções do Capítulo II: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" dur="indefinite" restart="never" nodeType="tmRoot">
          <p:childTnLst>
            <p:seq>
              <p:cTn id="36" dur="indefinite" nodeType="mainSeq"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CaixaDeTexto 8"/>
          <p:cNvSpPr/>
          <p:nvPr/>
        </p:nvSpPr>
        <p:spPr>
          <a:xfrm>
            <a:off x="505800" y="1847520"/>
            <a:ext cx="1167012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1 - A primeira e a segunda vinda do Messias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CaixaDeTexto 1"/>
          <p:cNvSpPr/>
          <p:nvPr/>
        </p:nvSpPr>
        <p:spPr>
          <a:xfrm>
            <a:off x="298080" y="1243800"/>
            <a:ext cx="82008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</a:rPr>
              <a:t>II. Ressurreição e Juízo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"/>
          <p:cNvSpPr/>
          <p:nvPr/>
        </p:nvSpPr>
        <p:spPr>
          <a:xfrm>
            <a:off x="72000" y="2880000"/>
            <a:ext cx="11064960" cy="336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3" marL="864000" indent="-216000" algn="just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- O que significa “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Ha-Mashiach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”, messianismo bíblico e seu porquê;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864000" indent="-216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- Onde e como o Antigo Testamento (AT) profetiza sobre O Messias;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864000" indent="-216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- A natureza multifacetada e “telescópica” dessas profecias messiânicas;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324000" indent="-3240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- Como o Novo Testamento (NT) revela O Messias </a:t>
            </a:r>
            <a:br>
              <a:rPr sz="2400"/>
            </a:b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(em grego, O Cristo) encarnado em Jesus de Nazaré;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324000" indent="-3240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- Como Jesus cumpre as profecias sobre a vinda d’O Messias e </a:t>
            </a:r>
            <a:br>
              <a:rPr sz="2400"/>
            </a:b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revela mais: como sua missão se completará numa segunda vinda.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"/>
          <p:cNvSpPr/>
          <p:nvPr/>
        </p:nvSpPr>
        <p:spPr>
          <a:xfrm>
            <a:off x="1183860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9537F964-0C8C-42BA-99E0-121E2869A6B4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5" dur="indefinite" restart="never" nodeType="tmRoot">
          <p:childTnLst>
            <p:seq>
              <p:cTn id="66" dur="indefinite" nodeType="mainSeq">
                <p:childTnLst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CaixaDeTexto 66"/>
          <p:cNvSpPr/>
          <p:nvPr/>
        </p:nvSpPr>
        <p:spPr>
          <a:xfrm>
            <a:off x="505800" y="1847520"/>
            <a:ext cx="1167012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1.a) – “</a:t>
            </a:r>
            <a:r>
              <a:rPr b="1" i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Ha-Mashiach</a:t>
            </a: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”, messianismo bíblico e por quê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CaixaDeTexto 67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"/>
          <p:cNvSpPr/>
          <p:nvPr/>
        </p:nvSpPr>
        <p:spPr>
          <a:xfrm>
            <a:off x="72000" y="2808000"/>
            <a:ext cx="1177344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algn="just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“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Ha-Mashiach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 é a transliteração do hebraico </a:t>
            </a:r>
            <a:r>
              <a:rPr b="0" lang="hi-IN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המשיח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que significa “O Ungido” (aquele que recebeu A Unção); no grego,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Khristós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; no português,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 Messias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No judaismo,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unção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é o ato de consagrar alguém para uma função sagrada, como rei, sacerdote ou profeta. O tema central da Bíblia hebraica é anunciar que Deus promete nos enviar “O” Messias, e a redenção eterna que oferece.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Esse tema messiânico é fundamental para compreendermos o plano de Deus para a humanidade, como esse plano se realiza com o Evangelho de Jesus Cristo, e como se completa nas promessas por Ele trazidas na Bíblia cristã.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"/>
          <p:cNvSpPr/>
          <p:nvPr/>
        </p:nvSpPr>
        <p:spPr>
          <a:xfrm>
            <a:off x="1183860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F451B111-C355-4549-90AA-262A6DAFDC6E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1" dur="indefinite" restart="never" nodeType="tmRoot">
          <p:childTnLst>
            <p:seq>
              <p:cTn id="92" dur="indefinite" nodeType="mainSeq">
                <p:childTnLst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CaixaDeTexto 2"/>
          <p:cNvSpPr/>
          <p:nvPr/>
        </p:nvSpPr>
        <p:spPr>
          <a:xfrm>
            <a:off x="505800" y="1847520"/>
            <a:ext cx="1167012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1.b) – Antigo Testamento profetiza sobre O Messias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CaixaDeTexto 9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"/>
          <p:cNvSpPr/>
          <p:nvPr/>
        </p:nvSpPr>
        <p:spPr>
          <a:xfrm>
            <a:off x="1183860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D812F524-EAB2-477D-8C9C-8E8F2493581A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"/>
          <p:cNvSpPr/>
          <p:nvPr/>
        </p:nvSpPr>
        <p:spPr>
          <a:xfrm>
            <a:off x="72000" y="2808000"/>
            <a:ext cx="1177344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 AT contém inúmeras passagens interpretáveis como referência ao Messias, mas teólogos divergem sobre quais constituem previsões diretas, pois o termo literal </a:t>
            </a:r>
            <a:r>
              <a:rPr b="0" lang="hi-IN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המשיח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não ocorre na 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Tanakh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(a Bíblia hebraica como então conhecida).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Estimativas variam de 191 passagens, por J. Payne (em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Encyclopedia of Bi-blical Prophecy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), a 456, por A. Edersheim (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The life &amp; times of Jesus Messiah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).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Todavia, quase todos concordam que a primeira passagem no AT interpretá-vel como uma tal promessa messiânica está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Gn 3:15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(referindo-se à semente prometida), e a última,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Ml 3:1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e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4:1-5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(o mensageiro do Senhor).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9" dur="indefinite" restart="never" nodeType="tmRoot">
          <p:childTnLst>
            <p:seq>
              <p:cTn id="110" dur="indefinite" nodeType="mainSeq">
                <p:childTnLst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CaixaDeTexto 16"/>
          <p:cNvSpPr/>
          <p:nvPr/>
        </p:nvSpPr>
        <p:spPr>
          <a:xfrm>
            <a:off x="505800" y="1847520"/>
            <a:ext cx="1167012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1.c) – Profecias multifacetadas e “telescópicas”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CaixaDeTexto 20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"/>
          <p:cNvSpPr/>
          <p:nvPr/>
        </p:nvSpPr>
        <p:spPr>
          <a:xfrm>
            <a:off x="1183860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25137038-719F-44A5-A493-5C725BFAD90D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"/>
          <p:cNvSpPr/>
          <p:nvPr/>
        </p:nvSpPr>
        <p:spPr>
          <a:xfrm>
            <a:off x="72000" y="2808000"/>
            <a:ext cx="1177344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Nas referências ao Messias no AT, várias são as funções que Ele cumpre no plano de Deus. Por exemplo, a primeira citada seria a de derrotar a serpente (em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Gn 3:15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), e a segunda, a de legislar sobre o povo de Deus (em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Dt 18:15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Como a missão de fundar sua Igreja </a:t>
            </a:r>
            <a:r>
              <a:rPr b="0" lang="pt-BR" sz="2400" strike="noStrike" u="sng">
                <a:solidFill>
                  <a:schemeClr val="dk1"/>
                </a:solidFill>
                <a:effectLst/>
                <a:uFillTx/>
                <a:latin typeface="Arial"/>
              </a:rPr>
              <a:t>não é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profetizada diretamente pois ainda é mistério no AT (e portanto, igualmente a Dispensação da Graça na teologia Dispens.), tampouco o tempo desta, que é demarcado entre a 1</a:t>
            </a: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 2</a:t>
            </a:r>
            <a:r>
              <a:rPr b="0" lang="pt-BR" sz="2000" strike="noStrike" u="none">
                <a:solidFill>
                  <a:schemeClr val="dk1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vindas.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Para ilustrar esse mistério, muitos estudiosos do tema empregam uma metá-fora, da “visão de dois picos de montanha”, para contextualizar tais profecias.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27" dur="indefinite" restart="never" nodeType="tmRoot">
          <p:childTnLst>
            <p:seq>
              <p:cTn id="128" dur="indefinite" nodeType="mainSeq">
                <p:childTnLst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aixaDeTexto 33"/>
          <p:cNvSpPr/>
          <p:nvPr/>
        </p:nvSpPr>
        <p:spPr>
          <a:xfrm>
            <a:off x="505800" y="1847520"/>
            <a:ext cx="1167012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1.c) – Profecias multifacetadas e “telescópicas”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CaixaDeTexto 68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"/>
          <p:cNvSpPr/>
          <p:nvPr/>
        </p:nvSpPr>
        <p:spPr>
          <a:xfrm>
            <a:off x="1183860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4B2D9A3F-3585-4165-8D7A-FA81D0BED72C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"/>
          <p:cNvSpPr/>
          <p:nvPr/>
        </p:nvSpPr>
        <p:spPr>
          <a:xfrm>
            <a:off x="72000" y="2808000"/>
            <a:ext cx="11773440" cy="894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Metáfora da “visão de dois picos de montanha”, para entendermos o “alcance telescópico” das profecias no Antigo Testamento sobre a vinda do Messias: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9" name="" descr=""/>
          <p:cNvPicPr/>
          <p:nvPr/>
        </p:nvPicPr>
        <p:blipFill>
          <a:blip r:embed="rId1"/>
          <a:stretch/>
        </p:blipFill>
        <p:spPr>
          <a:xfrm>
            <a:off x="3688920" y="3910680"/>
            <a:ext cx="4752000" cy="287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"/>
          <p:cNvSpPr/>
          <p:nvPr/>
        </p:nvSpPr>
        <p:spPr>
          <a:xfrm>
            <a:off x="1296720" y="5202720"/>
            <a:ext cx="2210040" cy="915840"/>
          </a:xfrm>
          <a:prstGeom prst="wedgeRoundRectCallout">
            <a:avLst>
              <a:gd name="adj1" fmla="val 102375"/>
              <a:gd name="adj2" fmla="val 80569"/>
              <a:gd name="adj3" fmla="val 16667"/>
            </a:avLst>
          </a:prstGeom>
          <a:solidFill>
            <a:srgbClr val="fff5c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Mensagem profética sobre a vinda do Messias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111" name=""/>
          <p:cNvGrpSpPr/>
          <p:nvPr/>
        </p:nvGrpSpPr>
        <p:grpSpPr>
          <a:xfrm>
            <a:off x="1272600" y="4006440"/>
            <a:ext cx="2250000" cy="916200"/>
            <a:chOff x="1272600" y="4006440"/>
            <a:chExt cx="2250000" cy="916200"/>
          </a:xfrm>
        </p:grpSpPr>
        <p:sp>
          <p:nvSpPr>
            <p:cNvPr id="112" name=""/>
            <p:cNvSpPr/>
            <p:nvPr/>
          </p:nvSpPr>
          <p:spPr>
            <a:xfrm>
              <a:off x="1272600" y="4006440"/>
              <a:ext cx="2247120" cy="915840"/>
            </a:xfrm>
            <a:prstGeom prst="wedgeRoundRectCallout">
              <a:avLst>
                <a:gd name="adj1" fmla="val 187976"/>
                <a:gd name="adj2" fmla="val -43125"/>
                <a:gd name="adj3" fmla="val 16667"/>
              </a:avLst>
            </a:prstGeom>
            <a:solidFill>
              <a:srgbClr val="fff5ce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/>
              <a:r>
                <a: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Missões e funções que o Messias haveria de cumprir</a:t>
              </a:r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113" name=""/>
            <p:cNvSpPr/>
            <p:nvPr/>
          </p:nvSpPr>
          <p:spPr>
            <a:xfrm>
              <a:off x="1275480" y="4006800"/>
              <a:ext cx="2247120" cy="915840"/>
            </a:xfrm>
            <a:prstGeom prst="wedgeRoundRectCallout">
              <a:avLst>
                <a:gd name="adj1" fmla="val 159990"/>
                <a:gd name="adj2" fmla="val -8078"/>
                <a:gd name="adj3" fmla="val 16667"/>
              </a:avLst>
            </a:prstGeom>
            <a:solidFill>
              <a:srgbClr val="fff5ce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/>
              <a:r>
                <a: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Missões e funções que o Messias haveria de cumprir</a:t>
              </a:r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114" name=""/>
          <p:cNvSpPr/>
          <p:nvPr/>
        </p:nvSpPr>
        <p:spPr>
          <a:xfrm>
            <a:off x="8679960" y="4494600"/>
            <a:ext cx="2051640" cy="428760"/>
          </a:xfrm>
          <a:prstGeom prst="wedgeRoundRectCallout">
            <a:avLst>
              <a:gd name="adj1" fmla="val -184347"/>
              <a:gd name="adj2" fmla="val -64342"/>
              <a:gd name="adj3" fmla="val 16667"/>
            </a:avLst>
          </a:prstGeom>
          <a:solidFill>
            <a:srgbClr val="fff5c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Primeira vinda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"/>
          <p:cNvSpPr/>
          <p:nvPr/>
        </p:nvSpPr>
        <p:spPr>
          <a:xfrm>
            <a:off x="8596800" y="4035600"/>
            <a:ext cx="2247120" cy="915840"/>
          </a:xfrm>
          <a:prstGeom prst="wedgeRoundRectCallout">
            <a:avLst>
              <a:gd name="adj1" fmla="val -127013"/>
              <a:gd name="adj2" fmla="val -45092"/>
              <a:gd name="adj3" fmla="val 16667"/>
            </a:avLst>
          </a:prstGeom>
          <a:solidFill>
            <a:srgbClr val="fff5c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Segunda vinda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 </a:t>
            </a:r>
            <a:br>
              <a:rPr sz="1800"/>
            </a:b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Primeira vinda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8600040" y="5190840"/>
            <a:ext cx="2314800" cy="915840"/>
          </a:xfrm>
          <a:prstGeom prst="wedgeRoundRectCallout">
            <a:avLst>
              <a:gd name="adj1" fmla="val -135055"/>
              <a:gd name="adj2" fmla="val -104731"/>
              <a:gd name="adj3" fmla="val 16667"/>
            </a:avLst>
          </a:prstGeom>
          <a:solidFill>
            <a:srgbClr val="fff5c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0" rIns="0" tIns="45000" bIns="45000" anchor="ctr">
            <a:noAutofit/>
          </a:bodyPr>
          <a:p>
            <a:pPr algn="ctr"/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No vale encoberto, </a:t>
            </a:r>
            <a:br>
              <a:rPr sz="1800"/>
            </a:b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 dispens. da Graça e/ou a era da Igreja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45" dur="indefinite" restart="never" nodeType="tmRoot">
          <p:childTnLst>
            <p:seq>
              <p:cTn id="146" dur="indefinite" nodeType="mainSeq">
                <p:childTnLst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aixaDeTexto 12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1.d) – Messias, Cristo, encarnado em Jesus de Nazaré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CaixaDeTexto 13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1183860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B4D445BE-5C01-4449-B638-DEEF35210F4A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"/>
          <p:cNvSpPr/>
          <p:nvPr/>
        </p:nvSpPr>
        <p:spPr>
          <a:xfrm>
            <a:off x="9781560" y="6276600"/>
            <a:ext cx="1880640" cy="504360"/>
          </a:xfrm>
          <a:prstGeom prst="wedgeRoundRectCallout">
            <a:avLst>
              <a:gd name="adj1" fmla="val -18578"/>
              <a:gd name="adj2" fmla="val -136657"/>
              <a:gd name="adj3" fmla="val 16667"/>
            </a:avLst>
          </a:prstGeom>
          <a:solidFill>
            <a:srgbClr val="fff5c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/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Jesus parou 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/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sua leitura aqui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"/>
          <p:cNvSpPr/>
          <p:nvPr/>
        </p:nvSpPr>
        <p:spPr>
          <a:xfrm>
            <a:off x="72000" y="2808000"/>
            <a:ext cx="11773440" cy="40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Uma das mais reveladoras profecias no AT a respeito de vinda do Messias e suas missões, que o próprio Jesus proclamou – em parte – na sinagoga de Nazaré (quando Ele primeiro se identifica com O Messias) está em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Is 61:1-2: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08000" defTabSz="914400">
              <a:lnSpc>
                <a:spcPct val="110000"/>
              </a:lnSpc>
              <a:spcAft>
                <a:spcPts val="1199"/>
              </a:spcAft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 Espírito do Senhor Deus está sobre mim, porque o Senhor me ungiu para pregar boas-novas aos quebrantados, enviou-me a curar os quebrantados de coração, a proclamar libertação aos cativos e a pôr em liberdade os algemados; a apregoar o ano aceitável do Senhor </a:t>
            </a:r>
            <a:r>
              <a:rPr b="1" i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|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 o dia da vingança do nosso Deus; a consolar todos os que choram.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	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	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[ARA]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"/>
          <p:cNvSpPr/>
          <p:nvPr/>
        </p:nvSpPr>
        <p:spPr>
          <a:xfrm flipV="1">
            <a:off x="6465960" y="3474720"/>
            <a:ext cx="0" cy="23040"/>
          </a:xfrm>
          <a:prstGeom prst="line">
            <a:avLst/>
          </a:prstGeom>
          <a:ln cap="rnd" w="54000">
            <a:solidFill>
              <a:srgbClr val="ff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17000" rIns="117000" tIns="-48960" bIns="-48960" anchor="ctr" anchorCtr="1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79" dur="indefinite" restart="never" nodeType="tmRoot">
          <p:childTnLst>
            <p:seq>
              <p:cTn id="180" dur="indefinite" nodeType="mainSeq">
                <p:childTnLst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CaixaDeTexto 14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1.e) – Jesus Cristo revela Sua segunda vinda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CaixaDeTexto 15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"/>
          <p:cNvSpPr/>
          <p:nvPr/>
        </p:nvSpPr>
        <p:spPr>
          <a:xfrm>
            <a:off x="72000" y="2880000"/>
            <a:ext cx="10252800" cy="28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"/>
          <p:cNvSpPr/>
          <p:nvPr/>
        </p:nvSpPr>
        <p:spPr>
          <a:xfrm>
            <a:off x="1174644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95533770-1198-4059-B9FD-E4AF2B67B4A2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"/>
          <p:cNvSpPr/>
          <p:nvPr/>
        </p:nvSpPr>
        <p:spPr>
          <a:xfrm>
            <a:off x="72000" y="2808000"/>
            <a:ext cx="1177344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 passagem no NT que descreve o próprio Jesus primeiro se identificando como o Messias, é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4:16-30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. Esta identificação foi indireta, perlocucionária: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Os que conheciam o texto se surpreenderam por Jesus ter parado sua leitura no meio de uma frase profética. Diante de olhares indagadores, como se es-clarecendo, Ele diz que a profecia lida se cumpria nos ouvidos que a ouviram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Para ouvintes atentos de coração ensinável, esta cena revelava duas coisas: </a:t>
            </a:r>
            <a:br>
              <a:rPr sz="2400"/>
            </a:b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1) Que Jesus declarava estar vivendo o Messias prometido em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Is 61:1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e </a:t>
            </a:r>
            <a:br>
              <a:rPr sz="2400"/>
            </a:b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2) Que a parte de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Is 61:2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não lida não fazia parte de Sua missão nessa vida.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97" dur="indefinite" restart="never" nodeType="tmRoot">
          <p:childTnLst>
            <p:seq>
              <p:cTn id="198" dur="indefinite" nodeType="mainSeq">
                <p:childTnLst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CaixaDeTexto 65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1.e) – Jesus Cristo revela Sua segunda vinda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CaixaDeTexto 69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"/>
          <p:cNvSpPr/>
          <p:nvPr/>
        </p:nvSpPr>
        <p:spPr>
          <a:xfrm>
            <a:off x="72000" y="2880000"/>
            <a:ext cx="10252800" cy="28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"/>
          <p:cNvSpPr/>
          <p:nvPr/>
        </p:nvSpPr>
        <p:spPr>
          <a:xfrm>
            <a:off x="1174644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E355DEFE-1144-4793-9723-F37BA1DDDE94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"/>
          <p:cNvSpPr/>
          <p:nvPr/>
        </p:nvSpPr>
        <p:spPr>
          <a:xfrm>
            <a:off x="72000" y="2808000"/>
            <a:ext cx="1177344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Ainda interpretando a cena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4:16-30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a identificação (perlocucionária) de Jesus com o Messias, e de uma possível segunda vinda, se deduz assim: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rabicParenR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Ao dizer que a profecia lida se cumprira “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em vossos ouvidos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 [ACF], Jesus está identificando a primeira pessoa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gramatical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em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Is 61:1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que personifica o Messias, com a pessoa que acabara de ler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Is 61:1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; Ou seja, ele.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rabicParenR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Ao omitir da leitura a frase final em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Is 61:2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que descreve uma missão julga-dora do Messias, Jesus indica que aquela identificação não inclui tal missão. Ou seja, ou tal missão será cumprida por outro, ou por Ele noutra ocasião.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15" dur="indefinite" restart="never" nodeType="tmRoot">
          <p:childTnLst>
            <p:seq>
              <p:cTn id="216" dur="indefinite" nodeType="mainSeq">
                <p:childTnLst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CaixaDeTexto 70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1.e) – Jesus Cristo revela Sua segunda vinda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CaixaDeTexto 71"/>
          <p:cNvSpPr/>
          <p:nvPr/>
        </p:nvSpPr>
        <p:spPr>
          <a:xfrm>
            <a:off x="298080" y="1243800"/>
            <a:ext cx="11534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1. 1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 2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vindas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"/>
          <p:cNvSpPr/>
          <p:nvPr/>
        </p:nvSpPr>
        <p:spPr>
          <a:xfrm>
            <a:off x="72000" y="2880000"/>
            <a:ext cx="10252800" cy="280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"/>
          <p:cNvSpPr/>
          <p:nvPr/>
        </p:nvSpPr>
        <p:spPr>
          <a:xfrm>
            <a:off x="1174644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</a:pPr>
            <a:fld id="{F39DCC59-B5B7-4F33-8321-0CA07C45C525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"/>
          <p:cNvSpPr/>
          <p:nvPr/>
        </p:nvSpPr>
        <p:spPr>
          <a:xfrm>
            <a:off x="72000" y="2808000"/>
            <a:ext cx="1177344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Agora interpretando a cena (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4:16-30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) no contexto de todo Seu ministério pré-ressurreição, a dedução 2) se define em uma segunda vinda de Jesus: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Jesus ensinou que iria voltar. Explicitamente em privado, a Seus discípulos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Jo 14:1-3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e indiretamente em público, no sermão profético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Mt 24:30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onde promete voltar para cumprir a missão omitida na Sua leitura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4:21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As passagens do AT sobre o tema afirmam categoricamente que há apenas um único Messias, identificando-o como a realização das respectivas pro-messas divinas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. Com Sua ressurreição, fica faltando a prometida vinda, a 2ª.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9" dur="indefinite" restart="never" nodeType="tmRoot">
          <p:childTnLst>
            <p:seq>
              <p:cTn id="230" dur="indefinite" nodeType="mainSeq">
                <p:childTnLst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CaixaDeTexto 11"/>
          <p:cNvSpPr/>
          <p:nvPr/>
        </p:nvSpPr>
        <p:spPr>
          <a:xfrm>
            <a:off x="227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II.2.  Estado dos mortos 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"/>
          <p:cNvSpPr/>
          <p:nvPr/>
        </p:nvSpPr>
        <p:spPr>
          <a:xfrm>
            <a:off x="72000" y="2808000"/>
            <a:ext cx="11620800" cy="310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5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999999"/>
                </a:solidFill>
                <a:effectLst/>
                <a:uFillTx/>
                <a:latin typeface="Arial"/>
              </a:rPr>
              <a:t> - </a:t>
            </a:r>
            <a:r>
              <a:rPr b="0" lang="pt-BR" sz="2800" strike="noStrike" u="none">
                <a:solidFill>
                  <a:srgbClr val="111111"/>
                </a:solidFill>
                <a:effectLst/>
                <a:uFillTx/>
                <a:latin typeface="Arial"/>
              </a:rPr>
              <a:t>Jesus esclaresce (até certo ponto)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111111"/>
                </a:solidFill>
                <a:effectLst/>
                <a:uFillTx/>
                <a:latin typeface="Arial"/>
                <a:ea typeface="Noto Sans CJK SC"/>
              </a:rPr>
              <a:t> - Paulo explica (a respeito dos remidos)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111111"/>
                </a:solidFill>
                <a:effectLst/>
                <a:uFillTx/>
                <a:latin typeface="Arial"/>
                <a:ea typeface="Noto Sans CJK SC"/>
              </a:rPr>
              <a:t> - Estado consciente ou tipo de sono?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Uma interpretação Dispensacionalista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"/>
          <p:cNvSpPr/>
          <p:nvPr/>
        </p:nvSpPr>
        <p:spPr>
          <a:xfrm>
            <a:off x="1109664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8BA19DDA-147E-4418-84B9-A71B64CFD7D1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CaixaDeTexto 10"/>
          <p:cNvSpPr/>
          <p:nvPr/>
        </p:nvSpPr>
        <p:spPr>
          <a:xfrm>
            <a:off x="298080" y="1243800"/>
            <a:ext cx="82008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</a:rPr>
              <a:t>II. Ressurreição e Juízo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43" dur="indefinite" restart="never" nodeType="tmRoot">
          <p:childTnLst>
            <p:seq>
              <p:cTn id="244" dur="indefinite" nodeType="mainSeq">
                <p:childTnLst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"/>
          <p:cNvSpPr/>
          <p:nvPr/>
        </p:nvSpPr>
        <p:spPr>
          <a:xfrm flipV="1">
            <a:off x="11310840" y="279072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"/>
          <p:cNvSpPr/>
          <p:nvPr/>
        </p:nvSpPr>
        <p:spPr>
          <a:xfrm>
            <a:off x="6508800" y="6081120"/>
            <a:ext cx="43218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B7DC1968-5231-455C-8193-1BA6DB33A0D2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"/>
          <p:cNvSpPr txBox="1"/>
          <p:nvPr/>
        </p:nvSpPr>
        <p:spPr>
          <a:xfrm>
            <a:off x="105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CaixaDeTexto 19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2.a) – Jesus esclaresce (até certo ponto)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CaixaDeTexto 18"/>
          <p:cNvSpPr/>
          <p:nvPr/>
        </p:nvSpPr>
        <p:spPr>
          <a:xfrm>
            <a:off x="298080" y="1243800"/>
            <a:ext cx="1196244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"/>
          <p:cNvSpPr/>
          <p:nvPr/>
        </p:nvSpPr>
        <p:spPr>
          <a:xfrm>
            <a:off x="-106560" y="2793240"/>
            <a:ext cx="1186416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No Novo Testamento, Jesus fala do estado dos mortos tanto como estado consciente, ou por metáfora de sono profundo. Tais ensinamentos contrastam – em certo sentido – com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Ec 9:5-6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,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12:7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Gn 3:19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. Sobre estado consciente: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Em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16:19-31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,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Lázaro morre e vai para o “Seio de Abraão”, o Rico morre e vai para o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Hades.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Dali o Rico ergue os olhos e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“vê ao longe Abraão e Lázaro em seu seio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”, e pode dialogar com Abraão. Estão em locais incomunicáveis.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Lá o Rico é atormentado em chamas, e Lazaro é consolado. O Rico pede que Abraão o mande alertar seus parentes vivos, mas este recusa pelos motivos.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65" dur="indefinite" restart="never" nodeType="tmRoot">
          <p:childTnLst>
            <p:seq>
              <p:cTn id="266" dur="indefinite" nodeType="mainSeq">
                <p:childTnLst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"/>
          <p:cNvSpPr/>
          <p:nvPr/>
        </p:nvSpPr>
        <p:spPr>
          <a:xfrm flipV="1">
            <a:off x="11310840" y="279072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"/>
          <p:cNvSpPr/>
          <p:nvPr/>
        </p:nvSpPr>
        <p:spPr>
          <a:xfrm>
            <a:off x="6508800" y="6081120"/>
            <a:ext cx="43218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C1D116F8-2BED-4DA9-9B21-8865A8D39A59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"/>
          <p:cNvSpPr txBox="1"/>
          <p:nvPr/>
        </p:nvSpPr>
        <p:spPr>
          <a:xfrm>
            <a:off x="105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CaixaDeTexto 37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2.a) – Jesus esclaresce (até certo ponto)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CaixaDeTexto 38"/>
          <p:cNvSpPr/>
          <p:nvPr/>
        </p:nvSpPr>
        <p:spPr>
          <a:xfrm>
            <a:off x="298080" y="1243800"/>
            <a:ext cx="1197468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"/>
          <p:cNvSpPr/>
          <p:nvPr/>
        </p:nvSpPr>
        <p:spPr>
          <a:xfrm>
            <a:off x="-106560" y="2793240"/>
            <a:ext cx="11864160" cy="34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Ao  passo que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Gn 3:19b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diz: “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...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porque tu és pó e ao pó tornarás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”. E ainda, </a:t>
            </a:r>
            <a:br>
              <a:rPr sz="2400"/>
            </a:b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Ec 9:5b-6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: “…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mas os mortos não sabem coisa nenhuma, nem tampouco terão eles recompensa, porque a sua memória jaz no esquecimento. Amor, ódio e inveja para eles já pereceram; para sempre não têm eles parte em coisa alguma </a:t>
            </a:r>
            <a:r>
              <a:rPr b="1" i="1" lang="pt-BR" sz="2400" strike="noStrike" u="sng">
                <a:solidFill>
                  <a:schemeClr val="dk1"/>
                </a:solidFill>
                <a:effectLst/>
                <a:uFillTx/>
                <a:latin typeface="Arial"/>
              </a:rPr>
              <a:t>do que se faz debaixo do sol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”;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 e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Ec 12:7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: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 o pó volte à terra, como o era, e o espírito volte a Deus, que o deu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Há duas possíveis conciliações: 1) Há mistérios na natureza do ser humano, </a:t>
            </a:r>
            <a:br>
              <a:rPr sz="2400"/>
            </a:b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2) Distintos tratamentos ou destinos para alma e espírito nas dispensações. 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83" dur="indefinite" restart="never" nodeType="tmRoot">
          <p:childTnLst>
            <p:seq>
              <p:cTn id="284" dur="indefinite" nodeType="mainSeq">
                <p:childTnLst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"/>
          <p:cNvSpPr/>
          <p:nvPr/>
        </p:nvSpPr>
        <p:spPr>
          <a:xfrm flipV="1">
            <a:off x="11310840" y="279072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"/>
          <p:cNvSpPr/>
          <p:nvPr/>
        </p:nvSpPr>
        <p:spPr>
          <a:xfrm>
            <a:off x="6508800" y="6081120"/>
            <a:ext cx="43218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"/>
          <p:cNvSpPr/>
          <p:nvPr/>
        </p:nvSpPr>
        <p:spPr>
          <a:xfrm>
            <a:off x="11025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814A63A3-8C04-46A5-A1CE-806B51AADA52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"/>
          <p:cNvSpPr txBox="1"/>
          <p:nvPr/>
        </p:nvSpPr>
        <p:spPr>
          <a:xfrm>
            <a:off x="141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CaixaDeTexto 72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2.b) – Paulo explica (a respeito dos remidos)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CaixaDeTexto 73"/>
          <p:cNvSpPr/>
          <p:nvPr/>
        </p:nvSpPr>
        <p:spPr>
          <a:xfrm>
            <a:off x="298080" y="1243800"/>
            <a:ext cx="1196244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"/>
          <p:cNvSpPr/>
          <p:nvPr/>
        </p:nvSpPr>
        <p:spPr>
          <a:xfrm>
            <a:off x="-94320" y="2823120"/>
            <a:ext cx="1177344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Há passagens no Novo Testamento em que Paulo explica sobre o estado dos que morrem remidos pelo Senhor Jesus Cristo: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2Co 5:8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diz: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Entretanto, estamos em plena confiança, preferindo deixar o corpo e habitar com o Senhor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 explicando a esperança da ressurreição, usando a metáfora do corpo carnal como habitação temporária.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Fp 1:23-24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diz: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Ora, de um e outro lado, estou constrangido, tendo o de-sejo de partir e estar com Cristo, o que é incomparavelmente melhor. Mas, por vossa causa, é mais necessário permanecer na carne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 idem.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93" dur="indefinite" restart="never" nodeType="tmRoot">
          <p:childTnLst>
            <p:seq>
              <p:cTn id="294" dur="indefinite" nodeType="mainSeq">
                <p:childTnLst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"/>
          <p:cNvSpPr/>
          <p:nvPr/>
        </p:nvSpPr>
        <p:spPr>
          <a:xfrm flipV="1">
            <a:off x="11310840" y="279072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"/>
          <p:cNvSpPr/>
          <p:nvPr/>
        </p:nvSpPr>
        <p:spPr>
          <a:xfrm>
            <a:off x="6508800" y="6081120"/>
            <a:ext cx="43218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"/>
          <p:cNvSpPr/>
          <p:nvPr/>
        </p:nvSpPr>
        <p:spPr>
          <a:xfrm>
            <a:off x="1116432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03A1DBE9-8E1B-4897-8EAB-EA4E7FA9A9D3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"/>
          <p:cNvSpPr txBox="1"/>
          <p:nvPr/>
        </p:nvSpPr>
        <p:spPr>
          <a:xfrm>
            <a:off x="141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CaixaDeTexto 74"/>
          <p:cNvSpPr/>
          <p:nvPr/>
        </p:nvSpPr>
        <p:spPr>
          <a:xfrm rot="2400">
            <a:off x="504360" y="1851480"/>
            <a:ext cx="11473560" cy="401292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2.b) – Paulo explica (a respeito dos remidos)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CaixaDeTexto 80"/>
          <p:cNvSpPr/>
          <p:nvPr/>
        </p:nvSpPr>
        <p:spPr>
          <a:xfrm>
            <a:off x="298080" y="1243800"/>
            <a:ext cx="1197468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"/>
          <p:cNvSpPr/>
          <p:nvPr/>
        </p:nvSpPr>
        <p:spPr>
          <a:xfrm>
            <a:off x="-91800" y="2808000"/>
            <a:ext cx="11773440" cy="34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Há passagens no NT em que Paulo explica sobre o estado dos que morrerem remidos pelo Senhor Jesus Cristo. Eis uma que indica três mistérios: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2Co 12:1-4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diz: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Se é necessário que me glorie, ainda que não convém, passarei às visões e revelações do Senhor. Conheço um homem em Cristo que, há catorze anos, foi arrebatado até ao </a:t>
            </a:r>
            <a:r>
              <a:rPr b="1" i="1" lang="pt-BR" sz="2400" strike="noStrike" u="sng">
                <a:solidFill>
                  <a:schemeClr val="dk1"/>
                </a:solidFill>
                <a:effectLst/>
                <a:uFillTx/>
                <a:latin typeface="Arial"/>
              </a:rPr>
              <a:t>terceiro céu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(se no corpo ou fora do corpo, não sei, Deus o sabe). E sei que tal homem (...) foi arrebatado ao </a:t>
            </a:r>
            <a:r>
              <a:rPr b="1" i="1" lang="pt-BR" sz="2400" strike="noStrike" u="sng">
                <a:solidFill>
                  <a:schemeClr val="dk1"/>
                </a:solidFill>
                <a:effectLst/>
                <a:uFillTx/>
                <a:latin typeface="Arial"/>
              </a:rPr>
              <a:t>paraíso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 ouviu palavras inefáveis, as quais não é lícito ao homem referir.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[ARA] [“...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falar.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[ACF] ].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"/>
          <p:cNvSpPr/>
          <p:nvPr/>
        </p:nvSpPr>
        <p:spPr>
          <a:xfrm rot="21590400">
            <a:off x="8715600" y="5832360"/>
            <a:ext cx="2740320" cy="906120"/>
          </a:xfrm>
          <a:prstGeom prst="wedgeRoundRectCallout">
            <a:avLst>
              <a:gd name="adj1" fmla="val -60245"/>
              <a:gd name="adj2" fmla="val -57583"/>
              <a:gd name="adj3" fmla="val 16667"/>
            </a:avLst>
          </a:prstGeom>
          <a:solidFill>
            <a:srgbClr val="fff5ce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spcBef>
                <a:spcPts val="1191"/>
              </a:spcBef>
              <a:spcAft>
                <a:spcPts val="992"/>
              </a:spcAft>
            </a:pPr>
            <a:r>
              <a: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 que não pode ser explicado ou expresso com palavras, devido à sua imensidão, beleza oou intensidade</a:t>
            </a:r>
            <a:endParaRPr b="0" lang="pt-BR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11" dur="indefinite" restart="never" nodeType="tmRoot">
          <p:childTnLst>
            <p:seq>
              <p:cTn id="312" dur="indefinite" nodeType="mainSeq">
                <p:childTnLst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1" fill="hold">
                      <p:stCondLst>
                        <p:cond delay="indefinite"/>
                      </p:stCondLst>
                      <p:childTnLst>
                        <p:par>
                          <p:cTn id="322" fill="hold">
                            <p:stCondLst>
                              <p:cond delay="0"/>
                            </p:stCondLst>
                            <p:childTnLst>
                              <p:par>
                                <p:cTn id="32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"/>
          <p:cNvSpPr/>
          <p:nvPr/>
        </p:nvSpPr>
        <p:spPr>
          <a:xfrm flipV="1">
            <a:off x="11310840" y="279072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"/>
          <p:cNvSpPr/>
          <p:nvPr/>
        </p:nvSpPr>
        <p:spPr>
          <a:xfrm>
            <a:off x="6508800" y="6081120"/>
            <a:ext cx="43218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"/>
          <p:cNvSpPr/>
          <p:nvPr/>
        </p:nvSpPr>
        <p:spPr>
          <a:xfrm>
            <a:off x="1116432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884EC8E2-A4CA-485C-AFE8-70315174807A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"/>
          <p:cNvSpPr txBox="1"/>
          <p:nvPr/>
        </p:nvSpPr>
        <p:spPr>
          <a:xfrm>
            <a:off x="141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CaixaDeTexto 76"/>
          <p:cNvSpPr/>
          <p:nvPr/>
        </p:nvSpPr>
        <p:spPr>
          <a:xfrm rot="2400">
            <a:off x="504360" y="1851480"/>
            <a:ext cx="11473560" cy="401292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2.b) – Paulo explica (a respeito dos remidos)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CaixaDeTexto 81"/>
          <p:cNvSpPr/>
          <p:nvPr/>
        </p:nvSpPr>
        <p:spPr>
          <a:xfrm>
            <a:off x="298080" y="1243800"/>
            <a:ext cx="119988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"/>
          <p:cNvSpPr/>
          <p:nvPr/>
        </p:nvSpPr>
        <p:spPr>
          <a:xfrm>
            <a:off x="-91800" y="2808000"/>
            <a:ext cx="12071160" cy="361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Um dos mistérios a que Paulo se refere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2Co 12:4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(poder ser levado ao ter-ceiro céu, seja em corpo ou não), pode ter origem na natureza humana ser trina: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Baseada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Hb 4:12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 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1Ts 5:23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: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²³ O mesmo Deus da paz vos santifique em tudo; e o vosso espírito, alma e corpo sejam conservados íntegros e irrepreensíveis na vinda de nosso Senhor Jesus Cristo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Ec 12:7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diz que corpo é mortal e o espírito (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huash, pneuma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 imortal; mas sobre a alma (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nefesh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,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psiquê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), o que diz o cânone? Há denominações que entendem que a alma é mortal, outras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que é imortal, e outras não doutrinam sobre isso.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25" dur="indefinite" restart="never" nodeType="tmRoot">
          <p:childTnLst>
            <p:seq>
              <p:cTn id="326" dur="indefinite" nodeType="mainSeq">
                <p:childTnLst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"/>
          <p:cNvSpPr/>
          <p:nvPr/>
        </p:nvSpPr>
        <p:spPr>
          <a:xfrm flipV="1">
            <a:off x="11310840" y="279072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"/>
          <p:cNvSpPr/>
          <p:nvPr/>
        </p:nvSpPr>
        <p:spPr>
          <a:xfrm>
            <a:off x="6508800" y="6081120"/>
            <a:ext cx="43218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"/>
          <p:cNvSpPr/>
          <p:nvPr/>
        </p:nvSpPr>
        <p:spPr>
          <a:xfrm>
            <a:off x="11025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C3344B20-980E-4CC1-A60F-C0CD8052DE13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"/>
          <p:cNvSpPr txBox="1"/>
          <p:nvPr/>
        </p:nvSpPr>
        <p:spPr>
          <a:xfrm>
            <a:off x="105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CaixaDeTexto 24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2.c) – Estado de consciência ou sono profundo?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CaixaDeTexto 25"/>
          <p:cNvSpPr/>
          <p:nvPr/>
        </p:nvSpPr>
        <p:spPr>
          <a:xfrm>
            <a:off x="298080" y="1243800"/>
            <a:ext cx="1197468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"/>
          <p:cNvSpPr/>
          <p:nvPr/>
        </p:nvSpPr>
        <p:spPr>
          <a:xfrm>
            <a:off x="-72000" y="2808000"/>
            <a:ext cx="11892600" cy="401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1191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Voltando às passagens no NT em que Jesus fala sobre o estado dos mortos, uma em que usa metáfora de sono profundo, esta relativa a ressurreição/ões: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Jo 5:25,28-29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diz: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Em verdade, em verdade vos digo que vem a hora e já chegou, em que os mortos ouvirão a voz do Filho de Deus, e os que a ouvirem viverão … Não vos maravilheis disto, porque vem </a:t>
            </a:r>
            <a:r>
              <a:rPr b="1" i="1" lang="pt-BR" sz="2400" strike="noStrike" u="sng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hora em que todos os que se acham nos túmulos ouvirão a sua voz e sairão: os que tiverem feito o bem, para a ressurreição da vida; e os que tiverem prati-cado o mal, para a ressurreição do juízo.”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[ARA]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[“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… </a:t>
            </a:r>
            <a:r>
              <a:rPr b="1" i="1" lang="pt-BR" sz="2400" strike="noStrike" u="sng">
                <a:solidFill>
                  <a:schemeClr val="dk1"/>
                </a:solidFill>
                <a:effectLst/>
                <a:uFillTx/>
                <a:latin typeface="Arial"/>
              </a:rPr>
              <a:t>a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time …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” [NIV] ]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39" dur="indefinite" restart="never" nodeType="tmRoot">
          <p:childTnLst>
            <p:seq>
              <p:cTn id="340" dur="indefinite" nodeType="mainSeq">
                <p:childTnLst>
                  <p:par>
                    <p:cTn id="341" fill="hold">
                      <p:stCondLst>
                        <p:cond delay="indefinite"/>
                      </p:stCondLst>
                      <p:childTnLst>
                        <p:par>
                          <p:cTn id="342" fill="hold">
                            <p:stCondLst>
                              <p:cond delay="0"/>
                            </p:stCondLst>
                            <p:childTnLst>
                              <p:par>
                                <p:cTn id="34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9" fill="hold">
                      <p:stCondLst>
                        <p:cond delay="indefinite"/>
                      </p:stCondLst>
                      <p:childTnLst>
                        <p:par>
                          <p:cTn id="350" fill="hold">
                            <p:stCondLst>
                              <p:cond delay="0"/>
                            </p:stCondLst>
                            <p:childTnLst>
                              <p:par>
                                <p:cTn id="35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"/>
          <p:cNvSpPr/>
          <p:nvPr/>
        </p:nvSpPr>
        <p:spPr>
          <a:xfrm flipV="1">
            <a:off x="11310840" y="279072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"/>
          <p:cNvSpPr/>
          <p:nvPr/>
        </p:nvSpPr>
        <p:spPr>
          <a:xfrm>
            <a:off x="6508800" y="6081120"/>
            <a:ext cx="4321800" cy="45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"/>
          <p:cNvSpPr/>
          <p:nvPr/>
        </p:nvSpPr>
        <p:spPr>
          <a:xfrm>
            <a:off x="11025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5D7B95A4-2EBF-4D87-9FDC-4F306A39D27D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"/>
          <p:cNvSpPr txBox="1"/>
          <p:nvPr/>
        </p:nvSpPr>
        <p:spPr>
          <a:xfrm>
            <a:off x="105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CaixaDeTexto 75"/>
          <p:cNvSpPr/>
          <p:nvPr/>
        </p:nvSpPr>
        <p:spPr>
          <a:xfrm rot="2400">
            <a:off x="504000" y="1851480"/>
            <a:ext cx="1147356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2.c) – Estado de consciência ou sono profundo?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CaixaDeTexto 77"/>
          <p:cNvSpPr/>
          <p:nvPr/>
        </p:nvSpPr>
        <p:spPr>
          <a:xfrm>
            <a:off x="298080" y="1243800"/>
            <a:ext cx="1196244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"/>
          <p:cNvSpPr/>
          <p:nvPr/>
        </p:nvSpPr>
        <p:spPr>
          <a:xfrm>
            <a:off x="-72000" y="2808000"/>
            <a:ext cx="11773440" cy="3523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Bef>
                <a:spcPts val="850"/>
              </a:spcBef>
              <a:spcAft>
                <a:spcPts val="340"/>
              </a:spcAft>
              <a:buClr>
                <a:srgbClr val="000000"/>
              </a:buClr>
              <a:buFont typeface="Symbol" charset="2"/>
              <a:buChar char=""/>
              <a:tabLst>
                <a:tab algn="l" pos="71604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Voltando às passagens no Novo Testamento em que Jesus fala sobre o estado dos mortos, algumas que usam variadas metáforas – além das que vimos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16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(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consciência imediata no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Hades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) e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Jo 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(sono profundo):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Jo 11:11-14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(sono / inconsciência),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23:43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(em paraíso imediato),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20:38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(vida para Deus),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Lc 23:46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(entrega do espírito),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Ap 6:9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(almas conscientes debaixo do Trono)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Mt 10:28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e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Mt 23:33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Geena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/ inferno final),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080000" indent="-234000" defTabSz="914400">
              <a:lnSpc>
                <a:spcPct val="11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Char char="-"/>
              <a:tabLst>
                <a:tab algn="l" pos="71604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Ap 18:14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 (alma como sede de desejos, incluive coletivos [da grande cidade])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53" dur="indefinite" restart="never" nodeType="tmRoot">
          <p:childTnLst>
            <p:seq>
              <p:cTn id="354" dur="indefinite" nodeType="mainSeq">
                <p:childTnLst>
                  <p:par>
                    <p:cTn id="355" fill="hold">
                      <p:stCondLst>
                        <p:cond delay="indefinite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7" fill="hold">
                      <p:stCondLst>
                        <p:cond delay="indefinite"/>
                      </p:stCondLst>
                      <p:childTnLst>
                        <p:par>
                          <p:cTn id="368" fill="hold">
                            <p:stCondLst>
                              <p:cond delay="0"/>
                            </p:stCondLst>
                            <p:childTnLst>
                              <p:par>
                                <p:cTn id="36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5" fill="hold">
                      <p:stCondLst>
                        <p:cond delay="indefinite"/>
                      </p:stCondLst>
                      <p:childTnLst>
                        <p:par>
                          <p:cTn id="376" fill="hold">
                            <p:stCondLst>
                              <p:cond delay="0"/>
                            </p:stCondLst>
                            <p:childTnLst>
                              <p:par>
                                <p:cTn id="37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CaixaDeTexto 27"/>
          <p:cNvSpPr/>
          <p:nvPr/>
        </p:nvSpPr>
        <p:spPr>
          <a:xfrm rot="2400">
            <a:off x="721800" y="1897200"/>
            <a:ext cx="10743120" cy="4496760"/>
          </a:xfrm>
          <a:prstGeom prst="rect">
            <a:avLst/>
          </a:prstGeom>
          <a:solidFill>
            <a:schemeClr val="lt1">
              <a:alpha val="75000"/>
            </a:schemeClr>
          </a:solidFill>
          <a:ln w="36000">
            <a:noFill/>
          </a:ln>
        </p:spPr>
        <p:style>
          <a:lnRef idx="0"/>
          <a:fillRef idx="0"/>
          <a:effectRef idx="0"/>
          <a:fontRef idx="minor"/>
        </p:style>
        <p:txBody>
          <a:bodyPr lIns="108000" rIns="108000" tIns="63000" bIns="63000" anchor="t">
            <a:normAutofit/>
          </a:bodyPr>
          <a:p>
            <a:pPr defTabSz="914400">
              <a:lnSpc>
                <a:spcPct val="150000"/>
              </a:lnSpc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2.d) – Uma interpretação Dispensacionalista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"/>
          <p:cNvSpPr/>
          <p:nvPr/>
        </p:nvSpPr>
        <p:spPr>
          <a:xfrm>
            <a:off x="11025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0CFEF11D-045D-4BF1-ADF7-F1C37B9A0013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"/>
          <p:cNvSpPr txBox="1"/>
          <p:nvPr/>
        </p:nvSpPr>
        <p:spPr>
          <a:xfrm>
            <a:off x="105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CaixaDeTexto 32"/>
          <p:cNvSpPr/>
          <p:nvPr/>
        </p:nvSpPr>
        <p:spPr>
          <a:xfrm>
            <a:off x="298080" y="1243800"/>
            <a:ext cx="119988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Estado dos mortos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"/>
          <p:cNvSpPr/>
          <p:nvPr/>
        </p:nvSpPr>
        <p:spPr>
          <a:xfrm>
            <a:off x="144000" y="2823840"/>
            <a:ext cx="3910320" cy="226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Interpretação 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na referência 0 (Edilson Lira, 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Manoel Dias, e 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Thiago Borba):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	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465" name=""/>
          <p:cNvGrpSpPr/>
          <p:nvPr/>
        </p:nvGrpSpPr>
        <p:grpSpPr>
          <a:xfrm>
            <a:off x="3560400" y="2485800"/>
            <a:ext cx="8355960" cy="4039200"/>
            <a:chOff x="3560400" y="2485800"/>
            <a:chExt cx="8355960" cy="4039200"/>
          </a:xfrm>
        </p:grpSpPr>
        <p:sp>
          <p:nvSpPr>
            <p:cNvPr id="466" name=""/>
            <p:cNvSpPr/>
            <p:nvPr/>
          </p:nvSpPr>
          <p:spPr>
            <a:xfrm>
              <a:off x="6508800" y="6068880"/>
              <a:ext cx="4321800" cy="4561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0" lang="pt-BR" sz="2400" strike="noStrike" u="none">
                  <a:solidFill>
                    <a:schemeClr val="dk1"/>
                  </a:solidFill>
                  <a:effectLst/>
                  <a:uFillTx/>
                  <a:latin typeface="Arial"/>
                  <a:ea typeface="Noto Sans CJK SC"/>
                </a:rPr>
                <a:t> </a:t>
              </a:r>
              <a:endPara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7" name=""/>
            <p:cNvSpPr txBox="1"/>
            <p:nvPr/>
          </p:nvSpPr>
          <p:spPr>
            <a:xfrm>
              <a:off x="6607080" y="5823000"/>
              <a:ext cx="2131560" cy="6300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90000" rIns="90000" tIns="45000" bIns="45000" anchor="t">
              <a:spAutoFit/>
            </a:bodyPr>
            <a:p>
              <a:pPr algn="ctr">
                <a:tabLst>
                  <a:tab algn="l" pos="360"/>
                  <a:tab algn="l" pos="914400"/>
                  <a:tab algn="l" pos="1828800"/>
                  <a:tab algn="l" pos="2743200"/>
                  <a:tab algn="l" pos="3657600"/>
                  <a:tab algn="l" pos="402048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O Grande Abismo</a:t>
              </a:r>
              <a:br>
                <a:rPr sz="1600"/>
              </a:b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Ap 20:15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8" name=""/>
            <p:cNvSpPr txBox="1"/>
            <p:nvPr/>
          </p:nvSpPr>
          <p:spPr>
            <a:xfrm rot="24000">
              <a:off x="8839440" y="5698080"/>
              <a:ext cx="1103040" cy="689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Grande 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Tribulação</a:t>
              </a:r>
              <a:r>
                <a:rPr b="0" i="1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 </a:t>
              </a: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Mt 24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9" name=""/>
            <p:cNvSpPr/>
            <p:nvPr/>
          </p:nvSpPr>
          <p:spPr>
            <a:xfrm flipV="1">
              <a:off x="11310840" y="2778480"/>
              <a:ext cx="263880" cy="29880"/>
            </a:xfrm>
            <a:prstGeom prst="rect">
              <a:avLst/>
            </a:prstGeom>
            <a:solidFill>
              <a:srgbClr val="ffffd7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-9000" bIns="-9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0" name=""/>
            <p:cNvSpPr/>
            <p:nvPr/>
          </p:nvSpPr>
          <p:spPr>
            <a:xfrm flipV="1">
              <a:off x="4111560" y="3600360"/>
              <a:ext cx="7188120" cy="360"/>
            </a:xfrm>
            <a:prstGeom prst="line">
              <a:avLst/>
            </a:prstGeom>
            <a:ln w="72000">
              <a:solidFill>
                <a:srgbClr val="cfe7f5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-35640" bIns="-3564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1" name=""/>
            <p:cNvSpPr/>
            <p:nvPr/>
          </p:nvSpPr>
          <p:spPr>
            <a:xfrm flipV="1">
              <a:off x="4441680" y="3796920"/>
              <a:ext cx="0" cy="226044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2" name=""/>
            <p:cNvSpPr/>
            <p:nvPr/>
          </p:nvSpPr>
          <p:spPr>
            <a:xfrm flipV="1">
              <a:off x="9085320" y="4082040"/>
              <a:ext cx="0" cy="160776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3" name=""/>
            <p:cNvSpPr/>
            <p:nvPr/>
          </p:nvSpPr>
          <p:spPr>
            <a:xfrm flipV="1">
              <a:off x="10812960" y="4092480"/>
              <a:ext cx="0" cy="196380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4" name=""/>
            <p:cNvSpPr/>
            <p:nvPr/>
          </p:nvSpPr>
          <p:spPr>
            <a:xfrm>
              <a:off x="4093920" y="4822560"/>
              <a:ext cx="7188120" cy="48600"/>
            </a:xfrm>
            <a:prstGeom prst="line">
              <a:avLst/>
            </a:prstGeom>
            <a:ln w="72000">
              <a:solidFill>
                <a:srgbClr val="cfe7f5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12600" bIns="12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5" name=""/>
            <p:cNvSpPr/>
            <p:nvPr/>
          </p:nvSpPr>
          <p:spPr>
            <a:xfrm>
              <a:off x="7577280" y="3106800"/>
              <a:ext cx="0" cy="2584080"/>
            </a:xfrm>
            <a:prstGeom prst="line">
              <a:avLst/>
            </a:prstGeom>
            <a:ln w="72000">
              <a:solidFill>
                <a:srgbClr val="ff950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6" name=""/>
            <p:cNvSpPr/>
            <p:nvPr/>
          </p:nvSpPr>
          <p:spPr>
            <a:xfrm>
              <a:off x="3601800" y="5682960"/>
              <a:ext cx="1604520" cy="7200"/>
            </a:xfrm>
            <a:prstGeom prst="line">
              <a:avLst/>
            </a:prstGeom>
            <a:ln w="72000">
              <a:solidFill>
                <a:srgbClr val="ffff00"/>
              </a:solidFill>
              <a:custDash>
                <a:ds d="197000" sp="197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-28800" bIns="-288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7" name=""/>
            <p:cNvSpPr/>
            <p:nvPr/>
          </p:nvSpPr>
          <p:spPr>
            <a:xfrm>
              <a:off x="4448160" y="5388480"/>
              <a:ext cx="0" cy="294480"/>
            </a:xfrm>
            <a:prstGeom prst="line">
              <a:avLst/>
            </a:prstGeom>
            <a:ln w="72000">
              <a:solidFill>
                <a:srgbClr val="ff950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8" name=""/>
            <p:cNvSpPr/>
            <p:nvPr/>
          </p:nvSpPr>
          <p:spPr>
            <a:xfrm>
              <a:off x="10816920" y="5431680"/>
              <a:ext cx="0" cy="294480"/>
            </a:xfrm>
            <a:prstGeom prst="line">
              <a:avLst/>
            </a:prstGeom>
            <a:ln w="72000">
              <a:solidFill>
                <a:srgbClr val="ff950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9" name=""/>
            <p:cNvSpPr/>
            <p:nvPr/>
          </p:nvSpPr>
          <p:spPr>
            <a:xfrm>
              <a:off x="10973520" y="3036960"/>
              <a:ext cx="0" cy="2653200"/>
            </a:xfrm>
            <a:prstGeom prst="line">
              <a:avLst/>
            </a:prstGeom>
            <a:ln w="144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7200" rIns="7200" tIns="7200" bIns="72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0" name=""/>
            <p:cNvSpPr txBox="1"/>
            <p:nvPr/>
          </p:nvSpPr>
          <p:spPr>
            <a:xfrm>
              <a:off x="5045400" y="4873320"/>
              <a:ext cx="1862640" cy="5418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ctr"/>
              <a:r>
                <a:rPr b="1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PARAÍSO</a:t>
              </a:r>
              <a:br>
                <a:rPr sz="1600"/>
              </a:br>
              <a:r>
                <a:rPr b="1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ANTES DA CRUZ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1" name=""/>
            <p:cNvSpPr/>
            <p:nvPr/>
          </p:nvSpPr>
          <p:spPr>
            <a:xfrm>
              <a:off x="4448160" y="5163840"/>
              <a:ext cx="59724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2" name=""/>
            <p:cNvSpPr/>
            <p:nvPr/>
          </p:nvSpPr>
          <p:spPr>
            <a:xfrm flipH="1">
              <a:off x="6848640" y="5162400"/>
              <a:ext cx="63720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3" name=""/>
            <p:cNvSpPr txBox="1"/>
            <p:nvPr/>
          </p:nvSpPr>
          <p:spPr>
            <a:xfrm rot="24000">
              <a:off x="7821000" y="3624480"/>
              <a:ext cx="2344680" cy="5493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Julgamento dos crentes </a:t>
              </a:r>
              <a:br>
                <a:rPr sz="1400"/>
              </a:b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1Co 3:11-15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4" name=""/>
            <p:cNvSpPr txBox="1"/>
            <p:nvPr/>
          </p:nvSpPr>
          <p:spPr>
            <a:xfrm>
              <a:off x="5302440" y="5373720"/>
              <a:ext cx="1251360" cy="31608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90000" rIns="90000" tIns="45000" bIns="45000" anchor="t">
              <a:spAutoFit/>
            </a:bodyPr>
            <a:p>
              <a:pPr algn="ctr">
                <a:tabLst>
                  <a:tab algn="l" pos="360"/>
                  <a:tab algn="l" pos="914400"/>
                  <a:tab algn="l" pos="1828800"/>
                  <a:tab algn="l" pos="2743200"/>
                  <a:tab algn="l" pos="3657600"/>
                  <a:tab algn="l" pos="402048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Lc 16:19-31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5" name=""/>
            <p:cNvSpPr/>
            <p:nvPr/>
          </p:nvSpPr>
          <p:spPr>
            <a:xfrm flipV="1">
              <a:off x="10866240" y="3000960"/>
              <a:ext cx="0" cy="2719440"/>
            </a:xfrm>
            <a:prstGeom prst="line">
              <a:avLst/>
            </a:prstGeom>
            <a:ln w="144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7200" rIns="7200" tIns="7200" bIns="72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6" name=""/>
            <p:cNvSpPr/>
            <p:nvPr/>
          </p:nvSpPr>
          <p:spPr>
            <a:xfrm>
              <a:off x="10050120" y="5613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7" name=""/>
            <p:cNvSpPr/>
            <p:nvPr/>
          </p:nvSpPr>
          <p:spPr>
            <a:xfrm>
              <a:off x="10301760" y="561348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8" name=""/>
            <p:cNvSpPr/>
            <p:nvPr/>
          </p:nvSpPr>
          <p:spPr>
            <a:xfrm>
              <a:off x="10553400" y="561312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9" name=""/>
            <p:cNvSpPr txBox="1"/>
            <p:nvPr/>
          </p:nvSpPr>
          <p:spPr>
            <a:xfrm rot="5410800">
              <a:off x="8243280" y="4300920"/>
              <a:ext cx="1518480" cy="743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ctr"/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2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ª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vinda de   Cristo</a:t>
              </a: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  Ap 19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0" name=""/>
            <p:cNvSpPr txBox="1"/>
            <p:nvPr/>
          </p:nvSpPr>
          <p:spPr>
            <a:xfrm>
              <a:off x="8237160" y="3012840"/>
              <a:ext cx="2220840" cy="5475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ctr"/>
              <a:r>
                <a:rPr b="1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PARAÍSO </a:t>
              </a:r>
              <a:br>
                <a:rPr sz="1600"/>
              </a:br>
              <a:r>
                <a:rPr b="1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DEPOIS DA CRUZ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1" name=""/>
            <p:cNvSpPr/>
            <p:nvPr/>
          </p:nvSpPr>
          <p:spPr>
            <a:xfrm>
              <a:off x="7615440" y="3326400"/>
              <a:ext cx="80460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2" name=""/>
            <p:cNvSpPr txBox="1"/>
            <p:nvPr/>
          </p:nvSpPr>
          <p:spPr>
            <a:xfrm>
              <a:off x="9802080" y="2485800"/>
              <a:ext cx="2114280" cy="9932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r"/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Julgamento do grande trono branco</a:t>
              </a:r>
              <a:br>
                <a:rPr sz="1600"/>
              </a:b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Ap 20:11</a:t>
              </a: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	</a:t>
              </a: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	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3" name=""/>
            <p:cNvSpPr/>
            <p:nvPr/>
          </p:nvSpPr>
          <p:spPr>
            <a:xfrm flipH="1">
              <a:off x="10172520" y="3326400"/>
              <a:ext cx="69732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4" name=""/>
            <p:cNvSpPr txBox="1"/>
            <p:nvPr/>
          </p:nvSpPr>
          <p:spPr>
            <a:xfrm rot="5481600">
              <a:off x="3558960" y="2868840"/>
              <a:ext cx="1089000" cy="5536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Terceiro</a:t>
              </a:r>
              <a:br>
                <a:rPr sz="1600"/>
              </a:b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  Céu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5" name=""/>
            <p:cNvSpPr txBox="1"/>
            <p:nvPr/>
          </p:nvSpPr>
          <p:spPr>
            <a:xfrm rot="57600">
              <a:off x="5322600" y="4020840"/>
              <a:ext cx="1155600" cy="544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Eras Passadas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6" name=""/>
            <p:cNvSpPr/>
            <p:nvPr/>
          </p:nvSpPr>
          <p:spPr>
            <a:xfrm flipH="1">
              <a:off x="11402640" y="5700240"/>
              <a:ext cx="344520" cy="2160"/>
            </a:xfrm>
            <a:prstGeom prst="line">
              <a:avLst/>
            </a:prstGeom>
            <a:ln w="7200">
              <a:solidFill>
                <a:srgbClr val="ff0000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1440" bIns="-144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7" name=""/>
            <p:cNvSpPr/>
            <p:nvPr/>
          </p:nvSpPr>
          <p:spPr>
            <a:xfrm flipV="1">
              <a:off x="7576560" y="3222720"/>
              <a:ext cx="0" cy="653400"/>
            </a:xfrm>
            <a:prstGeom prst="line">
              <a:avLst/>
            </a:prstGeom>
            <a:ln w="7200">
              <a:solidFill>
                <a:srgbClr val="99999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8" name=""/>
            <p:cNvSpPr/>
            <p:nvPr/>
          </p:nvSpPr>
          <p:spPr>
            <a:xfrm>
              <a:off x="4412160" y="5689800"/>
              <a:ext cx="6822720" cy="29880"/>
            </a:xfrm>
            <a:prstGeom prst="line">
              <a:avLst/>
            </a:prstGeom>
            <a:ln w="72000">
              <a:solidFill>
                <a:srgbClr val="ffff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-6120" bIns="-612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9" name=""/>
            <p:cNvSpPr/>
            <p:nvPr/>
          </p:nvSpPr>
          <p:spPr>
            <a:xfrm>
              <a:off x="10050120" y="5613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0" name=""/>
            <p:cNvSpPr/>
            <p:nvPr/>
          </p:nvSpPr>
          <p:spPr>
            <a:xfrm>
              <a:off x="10301760" y="561348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1" name=""/>
            <p:cNvSpPr/>
            <p:nvPr/>
          </p:nvSpPr>
          <p:spPr>
            <a:xfrm>
              <a:off x="10553400" y="561312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2" name=""/>
            <p:cNvSpPr/>
            <p:nvPr/>
          </p:nvSpPr>
          <p:spPr>
            <a:xfrm flipV="1">
              <a:off x="7612560" y="3226320"/>
              <a:ext cx="0" cy="217800"/>
            </a:xfrm>
            <a:prstGeom prst="line">
              <a:avLst/>
            </a:prstGeom>
            <a:ln w="7200">
              <a:solidFill>
                <a:srgbClr val="99999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3" name=""/>
            <p:cNvSpPr/>
            <p:nvPr/>
          </p:nvSpPr>
          <p:spPr>
            <a:xfrm>
              <a:off x="10842120" y="5001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4" name=""/>
            <p:cNvSpPr/>
            <p:nvPr/>
          </p:nvSpPr>
          <p:spPr>
            <a:xfrm>
              <a:off x="10842120" y="5253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5" name=""/>
            <p:cNvSpPr txBox="1"/>
            <p:nvPr/>
          </p:nvSpPr>
          <p:spPr>
            <a:xfrm>
              <a:off x="9098280" y="4959360"/>
              <a:ext cx="1962720" cy="7761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2</a:t>
              </a: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ª</a:t>
              </a: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 ressureição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 [restantes]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 </a:t>
              </a: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Ap 20:5</a:t>
              </a: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     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6" name=""/>
            <p:cNvSpPr txBox="1"/>
            <p:nvPr/>
          </p:nvSpPr>
          <p:spPr>
            <a:xfrm rot="5394600">
              <a:off x="3956760" y="4209480"/>
              <a:ext cx="1159920" cy="3351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O Dilúvio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7" name=""/>
            <p:cNvSpPr txBox="1"/>
            <p:nvPr/>
          </p:nvSpPr>
          <p:spPr>
            <a:xfrm rot="57600">
              <a:off x="7662600" y="4020840"/>
              <a:ext cx="1155600" cy="544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 da Igreja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8" name=""/>
            <p:cNvSpPr txBox="1"/>
            <p:nvPr/>
          </p:nvSpPr>
          <p:spPr>
            <a:xfrm rot="57600">
              <a:off x="9282600" y="4056840"/>
              <a:ext cx="1155600" cy="5418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 do Milênio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9" name=""/>
            <p:cNvSpPr txBox="1"/>
            <p:nvPr/>
          </p:nvSpPr>
          <p:spPr>
            <a:xfrm rot="5481600">
              <a:off x="3537000" y="5422680"/>
              <a:ext cx="1056960" cy="5536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Hades </a:t>
              </a:r>
              <a:br>
                <a:rPr sz="1600"/>
              </a:b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/ Sheol 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0" name=""/>
            <p:cNvSpPr txBox="1"/>
            <p:nvPr/>
          </p:nvSpPr>
          <p:spPr>
            <a:xfrm rot="57600">
              <a:off x="11046600" y="4054680"/>
              <a:ext cx="824760" cy="5418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 Futura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1" name=""/>
            <p:cNvSpPr/>
            <p:nvPr/>
          </p:nvSpPr>
          <p:spPr>
            <a:xfrm flipV="1">
              <a:off x="7468920" y="3826440"/>
              <a:ext cx="0" cy="184320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2" name=""/>
            <p:cNvSpPr/>
            <p:nvPr/>
          </p:nvSpPr>
          <p:spPr>
            <a:xfrm>
              <a:off x="7468920" y="5375160"/>
              <a:ext cx="0" cy="294480"/>
            </a:xfrm>
            <a:prstGeom prst="line">
              <a:avLst/>
            </a:prstGeom>
            <a:ln w="72000">
              <a:solidFill>
                <a:srgbClr val="ff950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3" name=""/>
            <p:cNvSpPr/>
            <p:nvPr/>
          </p:nvSpPr>
          <p:spPr>
            <a:xfrm>
              <a:off x="7524720" y="3834000"/>
              <a:ext cx="205200" cy="78300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4" name=""/>
            <p:cNvSpPr txBox="1"/>
            <p:nvPr/>
          </p:nvSpPr>
          <p:spPr>
            <a:xfrm rot="5410800">
              <a:off x="6623280" y="3868920"/>
              <a:ext cx="1518480" cy="743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ctr"/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1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ª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vinda </a:t>
              </a:r>
              <a:br>
                <a:rPr sz="1600"/>
              </a:b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de Cristo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5" name=""/>
            <p:cNvSpPr/>
            <p:nvPr/>
          </p:nvSpPr>
          <p:spPr>
            <a:xfrm>
              <a:off x="7524720" y="5022000"/>
              <a:ext cx="205200" cy="58104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516" name=""/>
            <p:cNvGrpSpPr/>
            <p:nvPr/>
          </p:nvGrpSpPr>
          <p:grpSpPr>
            <a:xfrm>
              <a:off x="7433280" y="5115240"/>
              <a:ext cx="294480" cy="423360"/>
              <a:chOff x="7433280" y="5115240"/>
              <a:chExt cx="294480" cy="423360"/>
            </a:xfrm>
          </p:grpSpPr>
          <p:sp>
            <p:nvSpPr>
              <p:cNvPr id="517" name=""/>
              <p:cNvSpPr/>
              <p:nvPr/>
            </p:nvSpPr>
            <p:spPr>
              <a:xfrm>
                <a:off x="7580880" y="5115240"/>
                <a:ext cx="0" cy="423360"/>
              </a:xfrm>
              <a:prstGeom prst="line">
                <a:avLst/>
              </a:prstGeom>
              <a:ln w="72000">
                <a:solidFill>
                  <a:srgbClr val="ff950e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36000" rIns="36000" tIns="36000" bIns="36000" anchor="ctr" anchorCtr="1">
                <a:noAutofit/>
              </a:bodyPr>
              <a:p>
                <a:endPara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8" name=""/>
              <p:cNvSpPr/>
              <p:nvPr/>
            </p:nvSpPr>
            <p:spPr>
              <a:xfrm>
                <a:off x="7433280" y="5247720"/>
                <a:ext cx="294480" cy="0"/>
              </a:xfrm>
              <a:prstGeom prst="line">
                <a:avLst/>
              </a:prstGeom>
              <a:ln w="72000">
                <a:solidFill>
                  <a:srgbClr val="ff950e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36000" rIns="36000" tIns="-36000" bIns="-36000" anchor="ctr" anchorCtr="1">
                <a:noAutofit/>
              </a:bodyPr>
              <a:p>
                <a:endPara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519" name=""/>
            <p:cNvSpPr txBox="1"/>
            <p:nvPr/>
          </p:nvSpPr>
          <p:spPr>
            <a:xfrm rot="24000">
              <a:off x="7461000" y="5208840"/>
              <a:ext cx="2344680" cy="5493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i="1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Harpazo      </a:t>
              </a:r>
              <a:r>
                <a:rPr b="1" lang="pt-BR" sz="1400" strike="noStrike" u="none">
                  <a:solidFill>
                    <a:srgbClr val="158466"/>
                  </a:solidFill>
                  <a:effectLst/>
                  <a:uFillTx/>
                  <a:latin typeface="Arial"/>
                </a:rPr>
                <a:t>?</a:t>
              </a:r>
              <a:r>
                <a:rPr b="0" i="1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     </a:t>
              </a: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</a:t>
              </a:r>
              <a:br>
                <a:rPr sz="1400"/>
              </a:b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1Co 15:51-52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0" name=""/>
            <p:cNvSpPr/>
            <p:nvPr/>
          </p:nvSpPr>
          <p:spPr>
            <a:xfrm flipV="1">
              <a:off x="8869680" y="3797280"/>
              <a:ext cx="0" cy="226044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1" name=""/>
            <p:cNvSpPr/>
            <p:nvPr/>
          </p:nvSpPr>
          <p:spPr>
            <a:xfrm>
              <a:off x="9074520" y="5363640"/>
              <a:ext cx="30240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2" name=""/>
            <p:cNvSpPr/>
            <p:nvPr/>
          </p:nvSpPr>
          <p:spPr>
            <a:xfrm flipH="1">
              <a:off x="8585640" y="5342400"/>
              <a:ext cx="30240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3" name=""/>
            <p:cNvSpPr txBox="1"/>
            <p:nvPr/>
          </p:nvSpPr>
          <p:spPr>
            <a:xfrm rot="24000">
              <a:off x="7546680" y="4788720"/>
              <a:ext cx="658800" cy="51084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At 2:</a:t>
              </a:r>
              <a:br>
                <a:rPr sz="1400"/>
              </a:b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22-33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4" name=""/>
            <p:cNvSpPr txBox="1"/>
            <p:nvPr/>
          </p:nvSpPr>
          <p:spPr>
            <a:xfrm rot="24000">
              <a:off x="6291360" y="3041640"/>
              <a:ext cx="963000" cy="4899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r"/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Jo 14:2</a:t>
              </a:r>
              <a:br>
                <a:rPr sz="1400"/>
              </a:b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Ef 4:8-10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5" name=""/>
            <p:cNvSpPr txBox="1"/>
            <p:nvPr/>
          </p:nvSpPr>
          <p:spPr>
            <a:xfrm rot="5481600">
              <a:off x="3045240" y="3893040"/>
              <a:ext cx="1621440" cy="5536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Dispensações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mc:AlternateContent>
          <mc:Choice xmlns:a14="http://schemas.microsoft.com/office/drawing/2010/main" Requires="a14">
            <p:sp>
              <p:nvSpPr>
                <p:cNvPr id="526" name=""/>
                <p:cNvSpPr txBox="1"/>
                <p:nvPr/>
              </p:nvSpPr>
              <p:spPr>
                <a:xfrm>
                  <a:off x="6093360" y="3907440"/>
                  <a:ext cx="1269720" cy="634680"/>
                </a:xfrm>
                <a:prstGeom prst="rect">
                  <a:avLst/>
                </a:prstGeom>
              </p:spPr>
              <p:txBody>
                <a:bodyPr/>
                <a:p>
                  <a14:m>
                    <m:oMath xmlns:m="http://schemas.openxmlformats.org/officeDocument/2006/math"/>
                  </a14:m>
                </a:p>
              </p:txBody>
            </p:sp>
          </mc:Choice>
          <mc:Fallback>
            <p:sp>
              <p:nvSpPr>
                <p:cNvPr id="526" name=""/>
                <p:cNvSpPr txBox="1"/>
                <p:nvPr/>
              </p:nvSpPr>
              <p:spPr>
                <a:xfrm>
                  <a:off x="6093360" y="3907440"/>
                  <a:ext cx="1269720" cy="634680"/>
                </a:xfrm>
                <a:prstGeom prst="rect">
                  <a:avLst/>
                </a:prstGeom>
                <a:blipFill>
                  <a:blip r:embed="rId1"/>
                  <a:stretch>
                    <a:fillRect/>
                  </a:stretch>
                </a:blipFill>
              </p:spPr>
            </p:sp>
          </mc:Fallback>
        </mc:AlternateContent>
        <p:sp>
          <p:nvSpPr>
            <p:cNvPr id="527" name="Forma 6"/>
            <p:cNvSpPr/>
            <p:nvPr/>
          </p:nvSpPr>
          <p:spPr>
            <a:xfrm flipH="1" rot="395400">
              <a:off x="7268040" y="3115440"/>
              <a:ext cx="150120" cy="357840"/>
            </a:xfrm>
            <a:custGeom>
              <a:avLst/>
              <a:gdLst>
                <a:gd name="textAreaLeft" fmla="*/ 96120 w 150120"/>
                <a:gd name="textAreaRight" fmla="*/ 150480 w 150120"/>
                <a:gd name="textAreaTop" fmla="*/ 11880 h 357840"/>
                <a:gd name="textAreaBottom" fmla="*/ 345960 h 357840"/>
                <a:gd name="GluePoint1X" fmla="*/ 21600 w 21600"/>
                <a:gd name="GluePoint1Y" fmla="*/ 0 h 21600"/>
                <a:gd name="GluePoint2X" fmla="*/ 0 w 21600"/>
                <a:gd name="GluePoint2Y" fmla="*/ 10800 h 21600"/>
                <a:gd name="GluePoint3X" fmla="*/ 21600 w 21600"/>
                <a:gd name="GluePoint3Y" fmla="*/ 21600 h 2160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</a:cxnLst>
              <a:rect l="textAreaLeft" t="textAreaTop" r="textAreaRight" b="textAreaBottom"/>
              <a:pathLst>
                <a:path w="21600" h="21600">
                  <a:moveTo>
                    <a:pt x="21600" y="0"/>
                  </a:moveTo>
                  <a:cubicBezTo>
                    <a:pt x="16200" y="0"/>
                    <a:pt x="10800" y="1155"/>
                    <a:pt x="10800" y="2310"/>
                  </a:cubicBezTo>
                  <a:lnTo>
                    <a:pt x="10800" y="8056"/>
                  </a:lnTo>
                  <a:cubicBezTo>
                    <a:pt x="10800" y="9211"/>
                    <a:pt x="5400" y="10366"/>
                    <a:pt x="0" y="10366"/>
                  </a:cubicBezTo>
                  <a:cubicBezTo>
                    <a:pt x="5400" y="10366"/>
                    <a:pt x="10800" y="11521"/>
                    <a:pt x="10800" y="12677"/>
                  </a:cubicBezTo>
                  <a:lnTo>
                    <a:pt x="10800" y="19290"/>
                  </a:lnTo>
                  <a:cubicBezTo>
                    <a:pt x="10800" y="20445"/>
                    <a:pt x="16200" y="21600"/>
                    <a:pt x="21600" y="21600"/>
                  </a:cubicBezTo>
                </a:path>
              </a:pathLst>
            </a:custGeom>
            <a:noFill/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1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8" name=""/>
            <p:cNvSpPr txBox="1"/>
            <p:nvPr/>
          </p:nvSpPr>
          <p:spPr>
            <a:xfrm rot="5481600">
              <a:off x="10830960" y="3013200"/>
              <a:ext cx="1089000" cy="5536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Qual</a:t>
              </a:r>
              <a:br>
                <a:rPr sz="1600"/>
              </a:b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Céu??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9" name=""/>
            <p:cNvSpPr txBox="1"/>
            <p:nvPr/>
          </p:nvSpPr>
          <p:spPr>
            <a:xfrm rot="5481600">
              <a:off x="10651320" y="5433480"/>
              <a:ext cx="1418040" cy="5536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Gehena</a:t>
              </a:r>
              <a:br>
                <a:rPr sz="1600"/>
              </a:b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/ Tártaro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0" name=""/>
            <p:cNvSpPr txBox="1"/>
            <p:nvPr/>
          </p:nvSpPr>
          <p:spPr>
            <a:xfrm rot="24000">
              <a:off x="4798080" y="3624840"/>
              <a:ext cx="2344680" cy="2901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Abraão         Moisés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pic>
        <p:nvPicPr>
          <p:cNvPr id="531" name="" descr=""/>
          <p:cNvPicPr/>
          <p:nvPr/>
        </p:nvPicPr>
        <p:blipFill>
          <a:blip r:embed="rId2"/>
          <a:stretch/>
        </p:blipFill>
        <p:spPr>
          <a:xfrm>
            <a:off x="458640" y="1031400"/>
            <a:ext cx="11734920" cy="1958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79" dur="indefinite" restart="never" nodeType="tmRoot">
          <p:childTnLst>
            <p:seq>
              <p:cTn id="380" dur="indefinite" nodeType="mainSeq">
                <p:childTnLst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5" fill="hold">
                      <p:stCondLst>
                        <p:cond delay="indefinite"/>
                      </p:stCondLst>
                      <p:childTnLst>
                        <p:par>
                          <p:cTn id="386" fill="hold">
                            <p:stCondLst>
                              <p:cond delay="0"/>
                            </p:stCondLst>
                            <p:childTnLst>
                              <p:par>
                                <p:cTn id="387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9" fill="hold">
                      <p:stCondLst>
                        <p:cond delay="indefinite"/>
                      </p:stCondLst>
                      <p:childTnLst>
                        <p:par>
                          <p:cTn id="390" fill="hold">
                            <p:stCondLst>
                              <p:cond delay="0"/>
                            </p:stCondLst>
                            <p:childTnLst>
                              <p:par>
                                <p:cTn id="39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3" fill="hold">
                      <p:stCondLst>
                        <p:cond delay="indefinite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7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98" dur="500" fill="hold"/>
                                        <p:tgtEl>
                                          <p:spTgt spid="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399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CaixaDeTexto 78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II.3.  Ressurreição dos mortos como doutrina básica 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"/>
          <p:cNvSpPr/>
          <p:nvPr/>
        </p:nvSpPr>
        <p:spPr>
          <a:xfrm>
            <a:off x="-36000" y="2808000"/>
            <a:ext cx="11620800" cy="23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5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- Uma verdade antiga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- A Bíblia fala de duas ressurreições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1199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Para cada ressurreição, há um julgamento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4" name=""/>
          <p:cNvSpPr/>
          <p:nvPr/>
        </p:nvSpPr>
        <p:spPr>
          <a:xfrm>
            <a:off x="11096640" y="648036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CCBCA3BF-3AF8-4E80-B3F7-C31BCAE2A5BC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"/>
          <p:cNvSpPr txBox="1"/>
          <p:nvPr/>
        </p:nvSpPr>
        <p:spPr>
          <a:xfrm>
            <a:off x="-2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CaixaDeTexto 79"/>
          <p:cNvSpPr/>
          <p:nvPr/>
        </p:nvSpPr>
        <p:spPr>
          <a:xfrm>
            <a:off x="298080" y="1243800"/>
            <a:ext cx="82008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</a:rPr>
              <a:t>II. Ressurreição e Juízo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00" dur="indefinite" restart="never" nodeType="tmRoot">
          <p:childTnLst>
            <p:seq>
              <p:cTn id="401" dur="indefinite" nodeType="mainSeq">
                <p:childTnLst>
                  <p:par>
                    <p:cTn id="402" fill="hold">
                      <p:stCondLst>
                        <p:cond delay="indefinite"/>
                      </p:stCondLst>
                      <p:childTnLst>
                        <p:par>
                          <p:cTn id="403" fill="hold">
                            <p:stCondLst>
                              <p:cond delay="0"/>
                            </p:stCondLst>
                            <p:childTnLst>
                              <p:par>
                                <p:cTn id="40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6" fill="hold">
                      <p:stCondLst>
                        <p:cond delay="indefinite"/>
                      </p:stCondLst>
                      <p:childTnLst>
                        <p:par>
                          <p:cTn id="407" fill="hold">
                            <p:stCondLst>
                              <p:cond delay="0"/>
                            </p:stCondLst>
                            <p:childTnLst>
                              <p:par>
                                <p:cTn id="40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0" fill="hold">
                      <p:stCondLst>
                        <p:cond delay="indefinite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4" fill="hold">
                      <p:stCondLst>
                        <p:cond delay="indefinite"/>
                      </p:stCondLst>
                      <p:childTnLst>
                        <p:par>
                          <p:cTn id="415" fill="hold">
                            <p:stCondLst>
                              <p:cond delay="0"/>
                            </p:stCondLst>
                            <p:childTnLst>
                              <p:par>
                                <p:cTn id="41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CaixaDeTexto 30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3.a) – Uma verdade antiga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8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85585A24-D212-4597-B446-A69668E89AAF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CaixaDeTexto 31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"/>
          <p:cNvSpPr/>
          <p:nvPr/>
        </p:nvSpPr>
        <p:spPr>
          <a:xfrm>
            <a:off x="-180000" y="2823840"/>
            <a:ext cx="11876040" cy="36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Gn 22.5 -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Então, disse a seus servos: Esperai aqui, com o jumento; eu e o rapaz iremos até lá e, havendo adorado, voltaremos para junto de vós.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Jó 19.25-26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: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Porque eu sei que o meu Redentor vive e (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que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 por fim se levantará sobre a terra. Depois, revestido este meu corpo da minha pele, (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ainda</a:t>
            </a:r>
            <a:r>
              <a:rPr b="1" lang="pt-BR" sz="2400" strike="noStrike" u="none">
                <a:solidFill>
                  <a:srgbClr val="999999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[ACF]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 em minha carne verei a Deus.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Is 26.19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: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Os vossos mortos e também o meu cadáver viverão e ressus-citarão; despertai e exultai, os que habitais no pó, porque o teu orvalho, ó Deus, será como o orvalho de vida, e a terra dará à luz os seus mortos.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"/>
          <p:cNvSpPr txBox="1"/>
          <p:nvPr/>
        </p:nvSpPr>
        <p:spPr>
          <a:xfrm>
            <a:off x="7276680" y="4665600"/>
            <a:ext cx="5064120" cy="40284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2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OBS: Veja o contexto até</a:t>
            </a:r>
            <a:r>
              <a:rPr b="0" lang="pt-BR" sz="2200" strike="noStrike" u="none">
                <a:solidFill>
                  <a:srgbClr val="999999"/>
                </a:solidFill>
                <a:effectLst/>
                <a:uFillTx/>
                <a:latin typeface="Arial"/>
              </a:rPr>
              <a:t> </a:t>
            </a:r>
            <a:r>
              <a:rPr b="1" lang="pt-BR" sz="22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Jó 42:5</a:t>
            </a:r>
            <a:endParaRPr b="0" lang="pt-BR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18" dur="indefinite" restart="never" nodeType="tmRoot">
          <p:childTnLst>
            <p:seq>
              <p:cTn id="419" dur="indefinite" nodeType="mainSeq">
                <p:childTnLst>
                  <p:par>
                    <p:cTn id="420" fill="hold">
                      <p:stCondLst>
                        <p:cond delay="indefinite"/>
                      </p:stCondLst>
                      <p:childTnLst>
                        <p:par>
                          <p:cTn id="421" fill="hold">
                            <p:stCondLst>
                              <p:cond delay="0"/>
                            </p:stCondLst>
                            <p:childTnLst>
                              <p:par>
                                <p:cTn id="42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4" fill="hold">
                      <p:stCondLst>
                        <p:cond delay="indefinite"/>
                      </p:stCondLst>
                      <p:childTnLst>
                        <p:par>
                          <p:cTn id="425" fill="hold">
                            <p:stCondLst>
                              <p:cond delay="0"/>
                            </p:stCondLst>
                            <p:childTnLst>
                              <p:par>
                                <p:cTn id="42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8" fill="hold">
                      <p:stCondLst>
                        <p:cond delay="indefinite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2" fill="hold">
                      <p:stCondLst>
                        <p:cond delay="indefinite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6" fill="hold">
                      <p:stCondLst>
                        <p:cond delay="indefinite"/>
                      </p:stCondLst>
                      <p:childTnLst>
                        <p:par>
                          <p:cTn id="437" fill="hold">
                            <p:stCondLst>
                              <p:cond delay="0"/>
                            </p:stCondLst>
                            <p:childTnLst>
                              <p:par>
                                <p:cTn id="43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CaixaDeTexto 84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3.b) – A Bíblia fala de duas ressurreições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"/>
          <p:cNvSpPr/>
          <p:nvPr/>
        </p:nvSpPr>
        <p:spPr>
          <a:xfrm>
            <a:off x="11025000" y="6300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9660C118-6AA8-4DC2-BACD-26F61348BB5C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CaixaDeTexto 85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8" name=""/>
          <p:cNvSpPr/>
          <p:nvPr/>
        </p:nvSpPr>
        <p:spPr>
          <a:xfrm>
            <a:off x="-180000" y="2823840"/>
            <a:ext cx="11876040" cy="305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Dn 12.1-2 -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Nesse tempo, se levantará Miguel, o grande príncipe, o defensor dos filhos do teu povo, e haverá tempo de angústia, qual nunca houve, desde que houve nação até àquele tempo; mas, naquele tempo, será salvo o teu povo, todo aquele que for achado inscrito no livro. Muitos dos que dormem no pó da terra ressuscitarão, uns para a vida eterna, e outros para vergonha e horror eterno.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9" name=""/>
          <p:cNvSpPr txBox="1"/>
          <p:nvPr/>
        </p:nvSpPr>
        <p:spPr>
          <a:xfrm>
            <a:off x="-216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"/>
          <p:cNvSpPr/>
          <p:nvPr/>
        </p:nvSpPr>
        <p:spPr>
          <a:xfrm>
            <a:off x="-180000" y="2823840"/>
            <a:ext cx="11876040" cy="345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Dn 12.1-2 -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“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Nesse tempo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, se levantará Miguel, o grande príncipe, o defensor dos filhos do teu povo, e 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haverá tempo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de angústia, qual nunca houve, desde que houve nação até 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àquele tempo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; mas, 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naquele tempo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, será salvo o teu povo, todo aquele que for achado inscrito no livro. Muitos dos que dormem no pó da terra ressuscitarão, uns para a vida eterna, e outros para vergonha e horror eterno.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 passagem se refere a quatro períodos de tempo (expressões grifadas), não necessariamente ao mesmo. A 13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aula analisa isto (vídeo a partir de 10m35s)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40" dur="indefinite" restart="never" nodeType="tmRoot">
          <p:childTnLst>
            <p:seq>
              <p:cTn id="441" dur="indefinite" nodeType="mainSeq">
                <p:childTnLst>
                  <p:par>
                    <p:cTn id="442" fill="hold">
                      <p:stCondLst>
                        <p:cond delay="indefinite"/>
                      </p:stCondLst>
                      <p:childTnLst>
                        <p:par>
                          <p:cTn id="443" fill="hold">
                            <p:stCondLst>
                              <p:cond delay="0"/>
                            </p:stCondLst>
                            <p:childTnLst>
                              <p:par>
                                <p:cTn id="44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6" fill="hold">
                      <p:stCondLst>
                        <p:cond delay="indefinite"/>
                      </p:stCondLst>
                      <p:childTnLst>
                        <p:par>
                          <p:cTn id="447" fill="hold">
                            <p:stCondLst>
                              <p:cond delay="0"/>
                            </p:stCondLst>
                            <p:childTnLst>
                              <p:par>
                                <p:cTn id="44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0" fill="hold">
                      <p:stCondLst>
                        <p:cond delay="indefinite"/>
                      </p:stCondLst>
                      <p:childTnLst>
                        <p:par>
                          <p:cTn id="451" fill="hold">
                            <p:stCondLst>
                              <p:cond delay="0"/>
                            </p:stCondLst>
                            <p:childTnLst>
                              <p:par>
                                <p:cTn id="45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4" fill="hold">
                      <p:stCondLst>
                        <p:cond delay="indefinite"/>
                      </p:stCondLst>
                      <p:childTnLst>
                        <p:par>
                          <p:cTn id="455" fill="hold">
                            <p:stCondLst>
                              <p:cond delay="0"/>
                            </p:stCondLst>
                            <p:childTnLst>
                              <p:par>
                                <p:cTn id="45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CaixaDeTexto 23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3.b) – A Bíblia fala de duas ressurreições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2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"/>
          <p:cNvSpPr/>
          <p:nvPr/>
        </p:nvSpPr>
        <p:spPr>
          <a:xfrm>
            <a:off x="11025000" y="6300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CB286023-F19F-4E72-8EEE-6EE630FEB921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CaixaDeTexto 26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5" name=""/>
          <p:cNvSpPr/>
          <p:nvPr/>
        </p:nvSpPr>
        <p:spPr>
          <a:xfrm>
            <a:off x="-180000" y="2823840"/>
            <a:ext cx="11933640" cy="169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Jo 5:28-29 -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Não vos maravilheis disto, porque vem a hora em que todos os que se acham nos túmulos ouvirão a sua voz e sairão: os que tiverem feito o bem, para a ressurreição da vida; e os que tiverem praticado o mal, para a ressurreição do juízo.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6" name=""/>
          <p:cNvSpPr txBox="1"/>
          <p:nvPr/>
        </p:nvSpPr>
        <p:spPr>
          <a:xfrm>
            <a:off x="-216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"/>
          <p:cNvSpPr/>
          <p:nvPr/>
        </p:nvSpPr>
        <p:spPr>
          <a:xfrm>
            <a:off x="-180000" y="2823840"/>
            <a:ext cx="11933640" cy="36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Jo 5:28-29 -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Não vos maravilheis disto, porque vem 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 hora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em que todos os que se acham nos túmulos ouvirão a sua voz e sairão: os que tiverem feito o bem, para a ressurreição da vida; e os que tiverem praticado o mal, para a ressurreição do juízo.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 [ARA]   (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an hour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…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[English Standard Version])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O idioma grego não possui artigo </a:t>
            </a: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in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definido. Nos originais em grego, a frase com a expressão acima grifada não inclui artigo (no caso, seria artigo definido).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Em traduções para idiomas que possuem artigos definido e indefinido, a opção de incluir um deles, onde não há artigo, depende somente do contexo da frase.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58" dur="indefinite" restart="never" nodeType="tmRoot">
          <p:childTnLst>
            <p:seq>
              <p:cTn id="459" dur="indefinite" nodeType="mainSeq">
                <p:childTnLst>
                  <p:par>
                    <p:cTn id="460" fill="hold">
                      <p:stCondLst>
                        <p:cond delay="indefinite"/>
                      </p:stCondLst>
                      <p:childTnLst>
                        <p:par>
                          <p:cTn id="461" fill="hold">
                            <p:stCondLst>
                              <p:cond delay="0"/>
                            </p:stCondLst>
                            <p:childTnLst>
                              <p:par>
                                <p:cTn id="46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4" fill="hold">
                      <p:stCondLst>
                        <p:cond delay="indefinite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8" fill="hold">
                      <p:stCondLst>
                        <p:cond delay="indefinite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2" fill="hold">
                      <p:stCondLst>
                        <p:cond delay="indefinite"/>
                      </p:stCondLst>
                      <p:childTnLst>
                        <p:par>
                          <p:cTn id="473" fill="hold">
                            <p:stCondLst>
                              <p:cond delay="0"/>
                            </p:stCondLst>
                            <p:childTnLst>
                              <p:par>
                                <p:cTn id="47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6" fill="hold">
                      <p:stCondLst>
                        <p:cond delay="indefinite"/>
                      </p:stCondLst>
                      <p:childTnLst>
                        <p:par>
                          <p:cTn id="477" fill="hold">
                            <p:stCondLst>
                              <p:cond delay="0"/>
                            </p:stCondLst>
                            <p:childTnLst>
                              <p:par>
                                <p:cTn id="47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CaixaDeTexto 34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3.b) – A Bíblia fala de duas ressurreições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DD6A31CB-BD3B-43E9-8D86-A8548C2AA549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CaixaDeTexto 39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"/>
          <p:cNvSpPr/>
          <p:nvPr/>
        </p:nvSpPr>
        <p:spPr>
          <a:xfrm>
            <a:off x="-180000" y="2823840"/>
            <a:ext cx="11876040" cy="36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At 24.15 -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tendo esperança em Deus, como também estes a têm, de que haverá ressurreição, tanto de justos como de injustos.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Sobre quando ocorrerão ou ocorreram ressurreições após a 1</a:t>
            </a:r>
            <a:r>
              <a:rPr b="0" lang="pt-BR" sz="2400" strike="noStrike" u="none" baseline="33000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vinda, várias passagens descrevem, como entendo, pelo menos três momentos distintos.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O primeiro momento está descrito, por exemplo,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Mt 27:52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: Por ocasião da morte de Jesus na cruz, ocorreu a ressurreição de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muitos corpos de santos que tinham dormido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”, enquanto o versículo seguinte fala do testemunho dessas ressurreições na cidade santa, seguinte à ressurreição de Jesus.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480" dur="indefinite" restart="never" nodeType="tmRoot">
          <p:childTnLst>
            <p:seq>
              <p:cTn id="481" dur="indefinite" nodeType="mainSeq">
                <p:childTnLst>
                  <p:par>
                    <p:cTn id="482" fill="hold">
                      <p:stCondLst>
                        <p:cond delay="indefinite"/>
                      </p:stCondLst>
                      <p:childTnLst>
                        <p:par>
                          <p:cTn id="483" fill="hold">
                            <p:stCondLst>
                              <p:cond delay="0"/>
                            </p:stCondLst>
                            <p:childTnLst>
                              <p:par>
                                <p:cTn id="48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6" fill="hold">
                      <p:stCondLst>
                        <p:cond delay="indefinite"/>
                      </p:stCondLst>
                      <p:childTnLst>
                        <p:par>
                          <p:cTn id="487" fill="hold">
                            <p:stCondLst>
                              <p:cond delay="0"/>
                            </p:stCondLst>
                            <p:childTnLst>
                              <p:par>
                                <p:cTn id="48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0" fill="hold">
                      <p:stCondLst>
                        <p:cond delay="indefinite"/>
                      </p:stCondLst>
                      <p:childTnLst>
                        <p:par>
                          <p:cTn id="491" fill="hold">
                            <p:stCondLst>
                              <p:cond delay="0"/>
                            </p:stCondLst>
                            <p:childTnLst>
                              <p:par>
                                <p:cTn id="49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4" fill="hold">
                      <p:stCondLst>
                        <p:cond delay="indefinite"/>
                      </p:stCondLst>
                      <p:childTnLst>
                        <p:par>
                          <p:cTn id="495" fill="hold">
                            <p:stCondLst>
                              <p:cond delay="0"/>
                            </p:stCondLst>
                            <p:childTnLst>
                              <p:par>
                                <p:cTn id="49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8" fill="hold">
                      <p:stCondLst>
                        <p:cond delay="indefinite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2" fill="hold">
                      <p:stCondLst>
                        <p:cond delay="indefinite"/>
                      </p:stCondLst>
                      <p:childTnLst>
                        <p:par>
                          <p:cTn id="503" fill="hold">
                            <p:stCondLst>
                              <p:cond delay="0"/>
                            </p:stCondLst>
                            <p:childTnLst>
                              <p:par>
                                <p:cTn id="50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CaixaDeTexto 21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3.c) – Para cada ressurreição, há um julgamento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28949F09-043D-4807-A495-7DC86FC77D84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8" name="CaixaDeTexto 22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"/>
          <p:cNvSpPr/>
          <p:nvPr/>
        </p:nvSpPr>
        <p:spPr>
          <a:xfrm>
            <a:off x="-180000" y="2823840"/>
            <a:ext cx="11876040" cy="265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Hb 6:1-2 -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Por isso, pondo de parte os princípios elementares da doutri-na de Cristo, deixemo-nos levar para o que é perfeito, não lançando, de novo, a base do arrependimento de obras mortas e da fé em Deus, o ensino de batismos e da imposição de mãos, da ressurreição dos mortos e do juízo eterno</a:t>
            </a:r>
            <a:r>
              <a:rPr b="0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570" name=""/>
          <p:cNvGrpSpPr/>
          <p:nvPr/>
        </p:nvGrpSpPr>
        <p:grpSpPr>
          <a:xfrm>
            <a:off x="2837520" y="3645000"/>
            <a:ext cx="6995520" cy="2891160"/>
            <a:chOff x="2837520" y="3645000"/>
            <a:chExt cx="6995520" cy="2891160"/>
          </a:xfrm>
        </p:grpSpPr>
        <p:sp>
          <p:nvSpPr>
            <p:cNvPr id="571" name=""/>
            <p:cNvSpPr/>
            <p:nvPr/>
          </p:nvSpPr>
          <p:spPr>
            <a:xfrm>
              <a:off x="7599960" y="4647240"/>
              <a:ext cx="2233080" cy="1888920"/>
            </a:xfrm>
            <a:prstGeom prst="wedgeRoundRectCallout">
              <a:avLst>
                <a:gd name="adj1" fmla="val -33819"/>
                <a:gd name="adj2" fmla="val -99541"/>
                <a:gd name="adj3" fmla="val 16667"/>
              </a:avLst>
            </a:prstGeom>
            <a:solidFill>
              <a:srgbClr val="ffffd7"/>
            </a:solidFill>
            <a:ln w="0">
              <a:solidFill>
                <a:srgbClr val="3465a4"/>
              </a:solidFill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  <a:spcBef>
                  <a:spcPts val="1191"/>
                </a:spcBef>
                <a:spcAft>
                  <a:spcPts val="992"/>
                </a:spcAft>
              </a:pPr>
              <a:r>
                <a: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Gr</a:t>
              </a:r>
              <a:r>
                <a:rPr b="0" i="1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: </a:t>
              </a:r>
              <a:r>
                <a:rPr b="1" i="1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teleiotés</a:t>
              </a:r>
              <a:r>
                <a:rPr b="0" i="1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 </a:t>
              </a:r>
              <a:r>
                <a: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de </a:t>
              </a:r>
              <a:r>
                <a:rPr b="0" i="1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teleios</a:t>
              </a:r>
              <a:r>
                <a: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: pereição, maturidade, (estado de) completude, plenitude </a:t>
              </a:r>
              <a:br>
                <a:rPr sz="1800"/>
              </a:br>
              <a:r>
                <a: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mental ou moral</a:t>
              </a:r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72" name=""/>
            <p:cNvSpPr/>
            <p:nvPr/>
          </p:nvSpPr>
          <p:spPr>
            <a:xfrm>
              <a:off x="2837520" y="3645000"/>
              <a:ext cx="5698440" cy="0"/>
            </a:xfrm>
            <a:prstGeom prst="line">
              <a:avLst/>
            </a:prstGeom>
            <a:ln w="21600">
              <a:solidFill>
                <a:srgbClr val="00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100800" rIns="100800" tIns="-55800" bIns="-558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06" dur="indefinite" restart="never" nodeType="tmRoot">
          <p:childTnLst>
            <p:seq>
              <p:cTn id="507" dur="indefinite" nodeType="mainSeq">
                <p:childTnLst>
                  <p:par>
                    <p:cTn id="508" fill="hold">
                      <p:stCondLst>
                        <p:cond delay="indefinite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2" fill="hold">
                      <p:stCondLst>
                        <p:cond delay="indefinite"/>
                      </p:stCondLst>
                      <p:childTnLst>
                        <p:par>
                          <p:cTn id="513" fill="hold">
                            <p:stCondLst>
                              <p:cond delay="0"/>
                            </p:stCondLst>
                            <p:childTnLst>
                              <p:par>
                                <p:cTn id="51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6" fill="hold">
                      <p:stCondLst>
                        <p:cond delay="indefinite"/>
                      </p:stCondLst>
                      <p:childTnLst>
                        <p:par>
                          <p:cTn id="517" fill="hold">
                            <p:stCondLst>
                              <p:cond delay="0"/>
                            </p:stCondLst>
                            <p:childTnLst>
                              <p:par>
                                <p:cTn id="51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CaixaDeTexto 44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3.c) – Para cada ressurreição, há um julgamento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4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5AD19D3E-2F29-4467-8C6F-93DABABE1EA4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CaixaDeTexto 45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"/>
          <p:cNvSpPr/>
          <p:nvPr/>
        </p:nvSpPr>
        <p:spPr>
          <a:xfrm>
            <a:off x="-180000" y="2823840"/>
            <a:ext cx="11876040" cy="36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Hb 6:1-2 -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Por isso, pondo de parte os princípios elementares da doutri-na de Cristo, deixemo-nos levar para o que é perfeito, não lançando, de novo, a base do arrependimento de obras mortas e da fé em Deus, o ensino de batismos e da imposição de mãos, da ressurreição dos mortos e do juízo eterno</a:t>
            </a:r>
            <a:r>
              <a:rPr b="0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Aqui, o autor diz que a ressurreição dos mortos e o juízo eterno culminam a doutrina </a:t>
            </a:r>
            <a:r>
              <a:rPr b="0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básica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do Evangelho de Cristo, mas que é necessário progredir nele.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Razões ou motivos para tal necessidade precedem esse texto,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Hb 5-11-14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20" dur="indefinite" restart="never" nodeType="tmRoot">
          <p:childTnLst>
            <p:seq>
              <p:cTn id="521" dur="indefinite" nodeType="mainSeq">
                <p:childTnLst>
                  <p:par>
                    <p:cTn id="522" fill="hold">
                      <p:stCondLst>
                        <p:cond delay="indefinite"/>
                      </p:stCondLst>
                      <p:childTnLst>
                        <p:par>
                          <p:cTn id="523" fill="hold">
                            <p:stCondLst>
                              <p:cond delay="0"/>
                            </p:stCondLst>
                            <p:childTnLst>
                              <p:par>
                                <p:cTn id="52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CaixaDeTexto 40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3.c) – Para cada ressurreição, há um julgamento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87BF5850-8F25-4744-94E0-070FF0F9D128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CaixaDeTexto 43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4" name=""/>
          <p:cNvSpPr/>
          <p:nvPr/>
        </p:nvSpPr>
        <p:spPr>
          <a:xfrm>
            <a:off x="-180000" y="2823840"/>
            <a:ext cx="11876040" cy="36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Hb 6:1-2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Por isso, …”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Vejamos o que precede,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Hb 5:11-14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, sobre raões para progredirmos rumo à plenitude da compreensão do Evangelho de Cristo </a:t>
            </a:r>
            <a:br>
              <a:rPr sz="2400"/>
            </a:b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– ao invés de sermos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negligentes para ouvir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[ACF]” além da doutrina básica: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Oráculo de Deus</a:t>
            </a: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[ARA]: é Palavra de Deus transmitida (no V.T.) </a:t>
            </a:r>
            <a:r>
              <a:rPr b="0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em resposta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a uma necessidade humana; (veja complemento na Referência Bibliográfica);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Alimento sólido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: é [ensinamento] para aqueles adultos (mental e moralmente completos) que, pela prática, exercitam suas faculdades para discernir tanto o bem como o mal.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"/>
          <p:cNvSpPr/>
          <p:nvPr/>
        </p:nvSpPr>
        <p:spPr>
          <a:xfrm>
            <a:off x="-180000" y="2823840"/>
            <a:ext cx="11876040" cy="492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Hb 6:1-2 -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Por isso,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"/>
          <p:cNvSpPr/>
          <p:nvPr/>
        </p:nvSpPr>
        <p:spPr>
          <a:xfrm>
            <a:off x="5751360" y="6028920"/>
            <a:ext cx="4419360" cy="591120"/>
          </a:xfrm>
          <a:prstGeom prst="wedgeRoundRectCallout">
            <a:avLst>
              <a:gd name="adj1" fmla="val -17666"/>
              <a:gd name="adj2" fmla="val -67953"/>
              <a:gd name="adj3" fmla="val 16667"/>
            </a:avLst>
          </a:prstGeom>
          <a:solidFill>
            <a:srgbClr val="ffffd7"/>
          </a:solidFill>
          <a:ln w="0"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Gr</a:t>
            </a:r>
            <a:r>
              <a:rPr b="0" i="1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: </a:t>
            </a:r>
            <a:r>
              <a:rPr b="1" i="1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aisthētḗrion</a:t>
            </a:r>
            <a:r>
              <a: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: órgão de percepção, julgamento (figurativamente) </a:t>
            </a:r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26" dur="indefinite" restart="never" nodeType="tmRoot">
          <p:childTnLst>
            <p:seq>
              <p:cTn id="527" dur="indefinite" nodeType="mainSeq">
                <p:childTnLst>
                  <p:par>
                    <p:cTn id="528" fill="hold">
                      <p:stCondLst>
                        <p:cond delay="indefinite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2" fill="hold">
                      <p:stCondLst>
                        <p:cond delay="indefinite"/>
                      </p:stCondLst>
                      <p:childTnLst>
                        <p:par>
                          <p:cTn id="533" fill="hold">
                            <p:stCondLst>
                              <p:cond delay="0"/>
                            </p:stCondLst>
                            <p:childTnLst>
                              <p:par>
                                <p:cTn id="53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6" fill="hold">
                      <p:stCondLst>
                        <p:cond delay="indefinite"/>
                      </p:stCondLst>
                      <p:childTnLst>
                        <p:par>
                          <p:cTn id="537" fill="hold">
                            <p:stCondLst>
                              <p:cond delay="0"/>
                            </p:stCondLst>
                            <p:childTnLst>
                              <p:par>
                                <p:cTn id="53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0" fill="hold">
                      <p:stCondLst>
                        <p:cond delay="indefinite"/>
                      </p:stCondLst>
                      <p:childTnLst>
                        <p:par>
                          <p:cTn id="541" fill="hold">
                            <p:stCondLst>
                              <p:cond delay="0"/>
                            </p:stCondLst>
                            <p:childTnLst>
                              <p:par>
                                <p:cTn id="54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CaixaDeTexto 7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3.c) – Para cada ressurreição, há um julgamento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9" name=""/>
          <p:cNvSpPr/>
          <p:nvPr/>
        </p:nvSpPr>
        <p:spPr>
          <a:xfrm>
            <a:off x="11025000" y="6300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2F75E251-4015-46E2-AE31-76C4075A605E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0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CaixaDeTexto 17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"/>
          <p:cNvSpPr/>
          <p:nvPr/>
        </p:nvSpPr>
        <p:spPr>
          <a:xfrm>
            <a:off x="-180000" y="2823840"/>
            <a:ext cx="11876040" cy="36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Hb 9:27 -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E, (assim) como aos homens está ordenado morrerem uma </a:t>
            </a:r>
            <a:br>
              <a:rPr sz="2400"/>
            </a:b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(só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[ARA]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 vez, vindo, depois disto, o juízo,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 [ACF]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No contexto (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Hb 9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), o autor, por um lado, distingue o sacrifício de Jesus – que foi único – dos sacrifícios vicários pela Lei Mosaica – que eram anuais e ocor-riam em templo terreno –, enquanto por outro lado, compara-o à “ordem” para uma morte e depois juízo, aos que aguardam Sua 2.</a:t>
            </a:r>
            <a:r>
              <a:rPr b="0" lang="pt-BR" sz="2400" strike="noStrike" u="none" baseline="33000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vinda para a salvação.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 interpretação de que está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ordenada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“uma morte (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física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 seguida de juízo”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 todos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, conflita com os arrebatados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1Ts 4:17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e, em ARA, com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Ap 20:14b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44" dur="indefinite" restart="never" nodeType="tmRoot">
          <p:childTnLst>
            <p:seq>
              <p:cTn id="545" dur="indefinite" nodeType="mainSeq">
                <p:childTnLst>
                  <p:par>
                    <p:cTn id="546" fill="hold">
                      <p:stCondLst>
                        <p:cond delay="indefinite"/>
                      </p:stCondLst>
                      <p:childTnLst>
                        <p:par>
                          <p:cTn id="547" fill="hold">
                            <p:stCondLst>
                              <p:cond delay="0"/>
                            </p:stCondLst>
                            <p:childTnLst>
                              <p:par>
                                <p:cTn id="54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0" fill="hold">
                      <p:stCondLst>
                        <p:cond delay="indefinite"/>
                      </p:stCondLst>
                      <p:childTnLst>
                        <p:par>
                          <p:cTn id="551" fill="hold">
                            <p:stCondLst>
                              <p:cond delay="0"/>
                            </p:stCondLst>
                            <p:childTnLst>
                              <p:par>
                                <p:cTn id="55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4" fill="hold">
                      <p:stCondLst>
                        <p:cond delay="indefinite"/>
                      </p:stCondLst>
                      <p:childTnLst>
                        <p:par>
                          <p:cTn id="555" fill="hold">
                            <p:stCondLst>
                              <p:cond delay="0"/>
                            </p:stCondLst>
                            <p:childTnLst>
                              <p:par>
                                <p:cTn id="55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CaixaDeTexto 48"/>
          <p:cNvSpPr/>
          <p:nvPr/>
        </p:nvSpPr>
        <p:spPr>
          <a:xfrm>
            <a:off x="83520" y="1859760"/>
            <a:ext cx="11670120" cy="4709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3.c) – Para cada ressurreição, há um julgamento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5" name=""/>
          <p:cNvSpPr/>
          <p:nvPr/>
        </p:nvSpPr>
        <p:spPr>
          <a:xfrm>
            <a:off x="11097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B59CBCC6-AA76-4B2E-A363-4992BBE1EDB7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6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CaixaDeTexto 50"/>
          <p:cNvSpPr/>
          <p:nvPr/>
        </p:nvSpPr>
        <p:spPr>
          <a:xfrm>
            <a:off x="298080" y="1243800"/>
            <a:ext cx="115693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⇢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DejaVu Sans"/>
              </a:rPr>
              <a:t> Doutrina básica</a:t>
            </a:r>
            <a:endParaRPr b="0" lang="pt-BR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"/>
          <p:cNvSpPr/>
          <p:nvPr/>
        </p:nvSpPr>
        <p:spPr>
          <a:xfrm>
            <a:off x="-180000" y="2823840"/>
            <a:ext cx="11933640" cy="361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Hb 11:18-19 -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 quem se tinha dito: Em Isaque será chamada a tua des-cendência; porque considerou que Deus era poderoso até para ressus-citá-lo dentre os mortos, de onde também, figuradamente, o recobrou…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No contexto, o autor expõe exemplos de patriarcas que morreram na fé, como peregrinos na terra, aspirando ressurretos uma pátria celestial.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1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Nele há uma chave para “enigmas dicotômicos” sobre ressurreições: </a:t>
            </a: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Hb 11:3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Pela fé, entendemos que foi o universo formado pela palavra de Deus, </a:t>
            </a:r>
            <a:br>
              <a:rPr sz="2400"/>
            </a:b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de maneira que o visível veio a existir das coisas que não aparecem</a:t>
            </a:r>
            <a:r>
              <a:rPr b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.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58" dur="indefinite" restart="never" nodeType="tmRoot">
          <p:childTnLst>
            <p:seq>
              <p:cTn id="559" dur="indefinite" nodeType="mainSeq">
                <p:childTnLst>
                  <p:par>
                    <p:cTn id="560" fill="hold">
                      <p:stCondLst>
                        <p:cond delay="indefinite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4" fill="hold">
                      <p:stCondLst>
                        <p:cond delay="indefinite"/>
                      </p:stCondLst>
                      <p:childTnLst>
                        <p:par>
                          <p:cTn id="565" fill="hold">
                            <p:stCondLst>
                              <p:cond delay="0"/>
                            </p:stCondLst>
                            <p:childTnLst>
                              <p:par>
                                <p:cTn id="56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8" fill="hold">
                      <p:stCondLst>
                        <p:cond delay="indefinite"/>
                      </p:stCondLst>
                      <p:childTnLst>
                        <p:par>
                          <p:cTn id="569" fill="hold">
                            <p:stCondLst>
                              <p:cond delay="0"/>
                            </p:stCondLst>
                            <p:childTnLst>
                              <p:par>
                                <p:cTn id="57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CaixaDeTexto 35"/>
          <p:cNvSpPr/>
          <p:nvPr/>
        </p:nvSpPr>
        <p:spPr>
          <a:xfrm>
            <a:off x="155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4 – Primeira ressurreição – para a vida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CaixaDeTexto 29"/>
          <p:cNvSpPr/>
          <p:nvPr/>
        </p:nvSpPr>
        <p:spPr>
          <a:xfrm>
            <a:off x="298080" y="1243800"/>
            <a:ext cx="8339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2" name=""/>
          <p:cNvSpPr/>
          <p:nvPr/>
        </p:nvSpPr>
        <p:spPr>
          <a:xfrm>
            <a:off x="1113192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34BE4274-4115-4843-B4C6-556715417896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"/>
          <p:cNvSpPr/>
          <p:nvPr/>
        </p:nvSpPr>
        <p:spPr>
          <a:xfrm>
            <a:off x="-36000" y="2664000"/>
            <a:ext cx="11620800" cy="346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- Jesus declara a ressurreição dos justos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- Paulo lança as bases doutrinárias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O arrebatamento dos vivos em Cristo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Etapas da primeira ressurreição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Uma interpretação dispensacionalista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72" dur="indefinite" restart="never" nodeType="tmRoot">
          <p:childTnLst>
            <p:seq>
              <p:cTn id="573" dur="indefinite" nodeType="mainSeq">
                <p:childTnLst>
                  <p:par>
                    <p:cTn id="574" fill="hold">
                      <p:stCondLst>
                        <p:cond delay="indefinite"/>
                      </p:stCondLst>
                      <p:childTnLst>
                        <p:par>
                          <p:cTn id="575" fill="hold">
                            <p:stCondLst>
                              <p:cond delay="0"/>
                            </p:stCondLst>
                            <p:childTnLst>
                              <p:par>
                                <p:cTn id="57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8" fill="hold">
                      <p:stCondLst>
                        <p:cond delay="indefinite"/>
                      </p:stCondLst>
                      <p:childTnLst>
                        <p:par>
                          <p:cTn id="579" fill="hold">
                            <p:stCondLst>
                              <p:cond delay="0"/>
                            </p:stCondLst>
                            <p:childTnLst>
                              <p:par>
                                <p:cTn id="58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2" fill="hold">
                      <p:stCondLst>
                        <p:cond delay="indefinite"/>
                      </p:stCondLst>
                      <p:childTnLst>
                        <p:par>
                          <p:cTn id="583" fill="hold">
                            <p:stCondLst>
                              <p:cond delay="0"/>
                            </p:stCondLst>
                            <p:childTnLst>
                              <p:par>
                                <p:cTn id="58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6" fill="hold">
                      <p:stCondLst>
                        <p:cond delay="indefinite"/>
                      </p:stCondLst>
                      <p:childTnLst>
                        <p:par>
                          <p:cTn id="587" fill="hold">
                            <p:stCondLst>
                              <p:cond delay="0"/>
                            </p:stCondLst>
                            <p:childTnLst>
                              <p:par>
                                <p:cTn id="58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0" fill="hold">
                      <p:stCondLst>
                        <p:cond delay="indefinite"/>
                      </p:stCondLst>
                      <p:childTnLst>
                        <p:par>
                          <p:cTn id="591" fill="hold">
                            <p:stCondLst>
                              <p:cond delay="0"/>
                            </p:stCondLst>
                            <p:childTnLst>
                              <p:par>
                                <p:cTn id="59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4" fill="hold">
                      <p:stCondLst>
                        <p:cond delay="indefinite"/>
                      </p:stCondLst>
                      <p:childTnLst>
                        <p:par>
                          <p:cTn id="595" fill="hold">
                            <p:stCondLst>
                              <p:cond delay="0"/>
                            </p:stCondLst>
                            <p:childTnLst>
                              <p:par>
                                <p:cTn id="59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"/>
          <p:cNvSpPr/>
          <p:nvPr/>
        </p:nvSpPr>
        <p:spPr>
          <a:xfrm>
            <a:off x="-180000" y="2805480"/>
            <a:ext cx="11876040" cy="353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Lc 14:12-14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Disse também ao que o havia convidado: Quando deres um jantar ou uma ceia, não convides os teus amigos, nem teus irmãos, nem teus parentes, nem vizinhos ricos; para não suceder que eles, por sua vez, te convidem e sejas recompensado. Antes, ao dares um banquete, convida os pobres, os aleijados, os coxos e os cegos; e serás bem-aventurado, pelo fato de não terem eles com que recompensar-te; a tua recompensa, porém, tu a receberás na </a:t>
            </a:r>
            <a:r>
              <a:rPr b="1" i="1" lang="pt-BR" sz="2400" strike="noStrike" u="sng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ressurreição dos justos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Essa passagem não só afirma que haverá ressurreição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dos justos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, mas tam-bém indica o objeto do julgamento desses justos (para recompensa, galardão)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48161FEC-CEB3-41AB-B096-6BC92412BC9D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CaixaDeTexto 28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4.a) – Jesus declara a ressurreição dos justos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0" name="CaixaDeTexto 41"/>
          <p:cNvSpPr/>
          <p:nvPr/>
        </p:nvSpPr>
        <p:spPr>
          <a:xfrm>
            <a:off x="298080" y="1243800"/>
            <a:ext cx="111099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1ª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para a vida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98" dur="indefinite" restart="never" nodeType="tmRoot">
          <p:childTnLst>
            <p:seq>
              <p:cTn id="599" dur="indefinite" nodeType="mainSeq">
                <p:childTnLst>
                  <p:par>
                    <p:cTn id="600" fill="hold">
                      <p:stCondLst>
                        <p:cond delay="indefinite"/>
                      </p:stCondLst>
                      <p:childTnLst>
                        <p:par>
                          <p:cTn id="601" fill="hold">
                            <p:stCondLst>
                              <p:cond delay="0"/>
                            </p:stCondLst>
                            <p:childTnLst>
                              <p:par>
                                <p:cTn id="60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4" fill="hold">
                      <p:stCondLst>
                        <p:cond delay="indefinite"/>
                      </p:stCondLst>
                      <p:childTnLst>
                        <p:par>
                          <p:cTn id="605" fill="hold">
                            <p:stCondLst>
                              <p:cond delay="0"/>
                            </p:stCondLst>
                            <p:childTnLst>
                              <p:par>
                                <p:cTn id="60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8" fill="hold">
                      <p:stCondLst>
                        <p:cond delay="indefinite"/>
                      </p:stCondLst>
                      <p:childTnLst>
                        <p:par>
                          <p:cTn id="609" fill="hold">
                            <p:stCondLst>
                              <p:cond delay="0"/>
                            </p:stCondLst>
                            <p:childTnLst>
                              <p:par>
                                <p:cTn id="61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"/>
          <p:cNvSpPr/>
          <p:nvPr/>
        </p:nvSpPr>
        <p:spPr>
          <a:xfrm>
            <a:off x="-180000" y="2805480"/>
            <a:ext cx="12110400" cy="3563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1Co 15:1-19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expõe a ressurreição de Jesus como fato histórico e como padrão para futura ressurreição dos justos,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nossa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bendita esperança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 (em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Tt 2:13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1Co 15:20-23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descreve a sequência dos dois primeiros eventos da primeira ressurreição, que começa por Jesus,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as primícias dos que dormem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1Co 15:24-28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fala do reino milenial de Cristo, e do estado eterno que o sucede;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10d0c"/>
                </a:solidFill>
                <a:effectLst/>
                <a:uFillTx/>
                <a:latin typeface="Arial"/>
                <a:ea typeface="Noto Sans CJK SC"/>
              </a:rPr>
              <a:t>1Co 15:29-34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diz como a esperança nessa ressurreição estimula a vida cristã;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10d0c"/>
                </a:solidFill>
                <a:effectLst/>
                <a:uFillTx/>
                <a:latin typeface="Arial"/>
                <a:ea typeface="Noto Sans CJK SC"/>
              </a:rPr>
              <a:t>1Co 15:35-49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explica que o corpo natural semeia o corpo espiritual; Os v. </a:t>
            </a:r>
            <a:r>
              <a:rPr b="1" lang="pt-BR" sz="2400" strike="noStrike" u="none">
                <a:solidFill>
                  <a:srgbClr val="f10d0c"/>
                </a:solidFill>
                <a:effectLst/>
                <a:uFillTx/>
                <a:latin typeface="Arial"/>
                <a:ea typeface="Noto Sans CJK SC"/>
              </a:rPr>
              <a:t>40, 44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distinguem a natureza de ambos: </a:t>
            </a:r>
            <a:r>
              <a:rPr b="0" lang="pt-BR" sz="2400" strike="noStrike" u="sng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terrestre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(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epigeia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 vs. </a:t>
            </a:r>
            <a:r>
              <a:rPr b="0" lang="pt-BR" sz="2400" strike="noStrike" u="sng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celeste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(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epouranios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2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3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FAA88709-6DA0-42E8-A802-8115FE0DCD23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4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CaixaDeTexto 49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4.b) – Paulo lança as bases doutrinárias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6" name="CaixaDeTexto 51"/>
          <p:cNvSpPr/>
          <p:nvPr/>
        </p:nvSpPr>
        <p:spPr>
          <a:xfrm>
            <a:off x="298080" y="1243800"/>
            <a:ext cx="111099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1ª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para a vida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12" dur="indefinite" restart="never" nodeType="tmRoot">
          <p:childTnLst>
            <p:seq>
              <p:cTn id="613" dur="indefinite" nodeType="mainSeq">
                <p:childTnLst>
                  <p:par>
                    <p:cTn id="614" fill="hold">
                      <p:stCondLst>
                        <p:cond delay="indefinite"/>
                      </p:stCondLst>
                      <p:childTnLst>
                        <p:par>
                          <p:cTn id="615" fill="hold">
                            <p:stCondLst>
                              <p:cond delay="0"/>
                            </p:stCondLst>
                            <p:childTnLst>
                              <p:par>
                                <p:cTn id="61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8" fill="hold">
                      <p:stCondLst>
                        <p:cond delay="indefinite"/>
                      </p:stCondLst>
                      <p:childTnLst>
                        <p:par>
                          <p:cTn id="619" fill="hold">
                            <p:stCondLst>
                              <p:cond delay="0"/>
                            </p:stCondLst>
                            <p:childTnLst>
                              <p:par>
                                <p:cTn id="62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2" fill="hold">
                      <p:stCondLst>
                        <p:cond delay="indefinite"/>
                      </p:stCondLst>
                      <p:childTnLst>
                        <p:par>
                          <p:cTn id="623" fill="hold">
                            <p:stCondLst>
                              <p:cond delay="0"/>
                            </p:stCondLst>
                            <p:childTnLst>
                              <p:par>
                                <p:cTn id="62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6" fill="hold">
                      <p:stCondLst>
                        <p:cond delay="indefinite"/>
                      </p:stCondLst>
                      <p:childTnLst>
                        <p:par>
                          <p:cTn id="627" fill="hold">
                            <p:stCondLst>
                              <p:cond delay="0"/>
                            </p:stCondLst>
                            <p:childTnLst>
                              <p:par>
                                <p:cTn id="62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0" fill="hold">
                      <p:stCondLst>
                        <p:cond delay="indefinite"/>
                      </p:stCondLst>
                      <p:childTnLst>
                        <p:par>
                          <p:cTn id="631" fill="hold">
                            <p:stCondLst>
                              <p:cond delay="0"/>
                            </p:stCondLst>
                            <p:childTnLst>
                              <p:par>
                                <p:cTn id="63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4" fill="hold">
                      <p:stCondLst>
                        <p:cond delay="indefinite"/>
                      </p:stCondLst>
                      <p:childTnLst>
                        <p:par>
                          <p:cTn id="635" fill="hold">
                            <p:stCondLst>
                              <p:cond delay="0"/>
                            </p:stCondLst>
                            <p:childTnLst>
                              <p:par>
                                <p:cTn id="63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"/>
          <p:cNvSpPr/>
          <p:nvPr/>
        </p:nvSpPr>
        <p:spPr>
          <a:xfrm>
            <a:off x="-180000" y="2805480"/>
            <a:ext cx="12110400" cy="347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1Co 15:50-57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revela um mistério: Os mortos ressuscitarão e os vivos serão transformados para o arrebatamento, ante a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última trombeta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”,</a:t>
            </a:r>
            <a:br>
              <a:rPr sz="2400"/>
            </a:b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1Ts 4:13-18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,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mais explícito sobre o arrebatamento, fala da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trombeta de Deus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Fp 3:20b-21a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“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aguardamos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o Salvador, o Senhor Jesus Cristo, que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transfor-mará o nosso corpo de humilhação, para ser igual ao corpo da sua glória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1Co 15:54b -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Tragada foi a morte na vitória.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 Que morte é essa, que foi “tra-gada”?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8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9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8C4BB6DC-AA79-48DF-B6E5-30594D23E119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0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CaixaDeTexto 82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4.c) – O arrebatamento dos vivos em Cristo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2" name="CaixaDeTexto 83"/>
          <p:cNvSpPr/>
          <p:nvPr/>
        </p:nvSpPr>
        <p:spPr>
          <a:xfrm>
            <a:off x="298080" y="1243800"/>
            <a:ext cx="111099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1ª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para a vida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3" name=""/>
          <p:cNvSpPr txBox="1"/>
          <p:nvPr/>
        </p:nvSpPr>
        <p:spPr>
          <a:xfrm>
            <a:off x="-378720" y="3187440"/>
            <a:ext cx="12309120" cy="1160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 anchorCtr="1">
            <a:spAutoFit/>
          </a:bodyPr>
          <a:p>
            <a:pPr lvl="2" marL="988200" indent="-268200" algn="r" defTabSz="914400">
              <a:lnSpc>
                <a:spcPct val="105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, onde “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isto que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 </a:t>
            </a:r>
            <a:br>
              <a:rPr sz="2400"/>
            </a:b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1" i="1" lang="pt-BR" sz="2400" strike="noStrike" u="sng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é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”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[ACF]</a:t>
            </a:r>
            <a:r>
              <a:rPr b="1" i="1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corruptível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e mortal será revestido de incorruptibilidade e imortalidade.   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"/>
          <p:cNvSpPr txBox="1"/>
          <p:nvPr/>
        </p:nvSpPr>
        <p:spPr>
          <a:xfrm>
            <a:off x="872640" y="5848560"/>
            <a:ext cx="10985760" cy="4302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Pela pista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Mt 10:28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(</a:t>
            </a:r>
            <a:r>
              <a:rPr b="0" lang="pt-BR" sz="22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17</a:t>
            </a:r>
            <a:r>
              <a:rPr b="0" lang="pt-BR" sz="2200" strike="noStrike" u="none" baseline="33000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</a:t>
            </a:r>
            <a:r>
              <a:rPr b="0" lang="pt-BR" sz="22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aula, 23min &gt;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), há uma resposta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Ap 20:6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38" dur="indefinite" restart="never" nodeType="tmRoot">
          <p:childTnLst>
            <p:seq>
              <p:cTn id="639" dur="indefinite" nodeType="mainSeq">
                <p:childTnLst>
                  <p:par>
                    <p:cTn id="640" fill="hold">
                      <p:stCondLst>
                        <p:cond delay="indefinite"/>
                      </p:stCondLst>
                      <p:childTnLst>
                        <p:par>
                          <p:cTn id="641" fill="hold">
                            <p:stCondLst>
                              <p:cond delay="0"/>
                            </p:stCondLst>
                            <p:childTnLst>
                              <p:par>
                                <p:cTn id="64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4" fill="hold">
                      <p:stCondLst>
                        <p:cond delay="indefinite"/>
                      </p:stCondLst>
                      <p:childTnLst>
                        <p:par>
                          <p:cTn id="645" fill="hold">
                            <p:stCondLst>
                              <p:cond delay="0"/>
                            </p:stCondLst>
                            <p:childTnLst>
                              <p:par>
                                <p:cTn id="64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8" fill="hold">
                      <p:stCondLst>
                        <p:cond delay="indefinite"/>
                      </p:stCondLst>
                      <p:childTnLst>
                        <p:par>
                          <p:cTn id="649" fill="hold">
                            <p:stCondLst>
                              <p:cond delay="0"/>
                            </p:stCondLst>
                            <p:childTnLst>
                              <p:par>
                                <p:cTn id="65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2" fill="hold">
                      <p:stCondLst>
                        <p:cond delay="indefinite"/>
                      </p:stCondLst>
                      <p:childTnLst>
                        <p:par>
                          <p:cTn id="653" fill="hold">
                            <p:stCondLst>
                              <p:cond delay="0"/>
                            </p:stCondLst>
                            <p:childTnLst>
                              <p:par>
                                <p:cTn id="65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6" fill="hold">
                      <p:stCondLst>
                        <p:cond delay="indefinite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0" fill="hold">
                      <p:stCondLst>
                        <p:cond delay="indefinite"/>
                      </p:stCondLst>
                      <p:childTnLst>
                        <p:par>
                          <p:cTn id="661" fill="hold">
                            <p:stCondLst>
                              <p:cond delay="0"/>
                            </p:stCondLst>
                            <p:childTnLst>
                              <p:par>
                                <p:cTn id="66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4" fill="hold">
                      <p:stCondLst>
                        <p:cond delay="indefinite"/>
                      </p:stCondLst>
                      <p:childTnLst>
                        <p:par>
                          <p:cTn id="665" fill="hold">
                            <p:stCondLst>
                              <p:cond delay="0"/>
                            </p:stCondLst>
                            <p:childTnLst>
                              <p:par>
                                <p:cTn id="66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"/>
          <p:cNvSpPr/>
          <p:nvPr/>
        </p:nvSpPr>
        <p:spPr>
          <a:xfrm>
            <a:off x="-180000" y="2805480"/>
            <a:ext cx="12110400" cy="344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1Co 15:20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Ressurreição de Jesus Cristo,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as primícias dos que dormem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”,  seguida pela de santos que 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dormiam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em sepulcros de Jerusalém (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Mt 27:52-54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1Ts 4:15 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-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Os que morreram em Cristo seguidos dos crentes ainda vivos, arre-batados em seus novos corpos celestiais (conforme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Fp 3:21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com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1Co 15:44-47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Ap 11:3-14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As duas testemunhas que pregaram ilesos com poder e autoridade sobrenaturais por 3 anos e meio durante a grande tribulação (plena);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3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rgbClr val="f10d0c"/>
                </a:solidFill>
                <a:effectLst/>
                <a:uFillTx/>
                <a:latin typeface="Arial"/>
                <a:ea typeface="Noto Sans CJK SC"/>
              </a:rPr>
              <a:t>Ap 20:4-5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Os mártires convertidos nos 7 anos de grande tribulação. Os santos da antiga aliança (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Dn 12:2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 e os 144 mil de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Ap 14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entram numa dessas etapas.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6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36D44B4F-2250-4E23-8591-B0FAF7FE7AE4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8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9" name="CaixaDeTexto 36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4.d) – Etapas da primeira ressurreição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CaixaDeTexto 46"/>
          <p:cNvSpPr/>
          <p:nvPr/>
        </p:nvSpPr>
        <p:spPr>
          <a:xfrm>
            <a:off x="298080" y="1243800"/>
            <a:ext cx="111099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1ª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para a vida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68" dur="indefinite" restart="never" nodeType="tmRoot">
          <p:childTnLst>
            <p:seq>
              <p:cTn id="669" dur="indefinite" nodeType="mainSeq">
                <p:childTnLst>
                  <p:par>
                    <p:cTn id="670" fill="hold">
                      <p:stCondLst>
                        <p:cond delay="indefinite"/>
                      </p:stCondLst>
                      <p:childTnLst>
                        <p:par>
                          <p:cTn id="671" fill="hold">
                            <p:stCondLst>
                              <p:cond delay="0"/>
                            </p:stCondLst>
                            <p:childTnLst>
                              <p:par>
                                <p:cTn id="67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4" fill="hold">
                      <p:stCondLst>
                        <p:cond delay="indefinite"/>
                      </p:stCondLst>
                      <p:childTnLst>
                        <p:par>
                          <p:cTn id="675" fill="hold">
                            <p:stCondLst>
                              <p:cond delay="0"/>
                            </p:stCondLst>
                            <p:childTnLst>
                              <p:par>
                                <p:cTn id="67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8" fill="hold">
                      <p:stCondLst>
                        <p:cond delay="indefinite"/>
                      </p:stCondLst>
                      <p:childTnLst>
                        <p:par>
                          <p:cTn id="679" fill="hold">
                            <p:stCondLst>
                              <p:cond delay="0"/>
                            </p:stCondLst>
                            <p:childTnLst>
                              <p:par>
                                <p:cTn id="68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2" fill="hold">
                      <p:stCondLst>
                        <p:cond delay="indefinite"/>
                      </p:stCondLst>
                      <p:childTnLst>
                        <p:par>
                          <p:cTn id="683" fill="hold">
                            <p:stCondLst>
                              <p:cond delay="0"/>
                            </p:stCondLst>
                            <p:childTnLst>
                              <p:par>
                                <p:cTn id="68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6" fill="hold">
                      <p:stCondLst>
                        <p:cond delay="indefinite"/>
                      </p:stCondLst>
                      <p:childTnLst>
                        <p:par>
                          <p:cTn id="687" fill="hold">
                            <p:stCondLst>
                              <p:cond delay="0"/>
                            </p:stCondLst>
                            <p:childTnLst>
                              <p:par>
                                <p:cTn id="68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"/>
          <p:cNvSpPr/>
          <p:nvPr/>
        </p:nvSpPr>
        <p:spPr>
          <a:xfrm>
            <a:off x="11025000" y="644472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88893A94-0C7A-41AD-AA68-AD77C34B0BF4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2" name=""/>
          <p:cNvSpPr txBox="1"/>
          <p:nvPr/>
        </p:nvSpPr>
        <p:spPr>
          <a:xfrm>
            <a:off x="10548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"/>
          <p:cNvSpPr/>
          <p:nvPr/>
        </p:nvSpPr>
        <p:spPr>
          <a:xfrm>
            <a:off x="-180000" y="2751840"/>
            <a:ext cx="4056840" cy="313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10000"/>
              </a:lnSpc>
              <a:spcAft>
                <a:spcPts val="1701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Interpretação 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pré-milenista e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pré-tribulacionista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na referência zero (Edilson Lira, 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Manoel Dias, e </a:t>
            </a:r>
            <a:br>
              <a:rPr sz="2600"/>
            </a:br>
            <a:r>
              <a:rPr b="1" lang="pt-BR" sz="2600" strike="noStrike" u="none">
                <a:solidFill>
                  <a:srgbClr val="800080"/>
                </a:solidFill>
                <a:effectLst/>
                <a:uFillTx/>
                <a:latin typeface="Arial"/>
                <a:ea typeface="Noto Sans CJK SC"/>
              </a:rPr>
              <a:t>Thiago Borba):</a:t>
            </a: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	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4" name="CaixaDeTexto 42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4.e) – Uma interpretação dispensacionalista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5" name=""/>
          <p:cNvSpPr/>
          <p:nvPr/>
        </p:nvSpPr>
        <p:spPr>
          <a:xfrm flipV="1">
            <a:off x="11310840" y="27784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CaixaDeTexto 47"/>
          <p:cNvSpPr/>
          <p:nvPr/>
        </p:nvSpPr>
        <p:spPr>
          <a:xfrm>
            <a:off x="298080" y="1243800"/>
            <a:ext cx="111099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1ª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para a vida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637" name=""/>
          <p:cNvGrpSpPr/>
          <p:nvPr/>
        </p:nvGrpSpPr>
        <p:grpSpPr>
          <a:xfrm>
            <a:off x="4093920" y="3079080"/>
            <a:ext cx="7710120" cy="3160800"/>
            <a:chOff x="4093920" y="3079080"/>
            <a:chExt cx="7710120" cy="3160800"/>
          </a:xfrm>
        </p:grpSpPr>
        <p:sp>
          <p:nvSpPr>
            <p:cNvPr id="638" name=""/>
            <p:cNvSpPr txBox="1"/>
            <p:nvPr/>
          </p:nvSpPr>
          <p:spPr>
            <a:xfrm rot="24000">
              <a:off x="8624160" y="5230080"/>
              <a:ext cx="1103040" cy="4899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Grande 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Tribulação</a:t>
              </a:r>
              <a:r>
                <a:rPr b="0" i="1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39" name=""/>
            <p:cNvSpPr/>
            <p:nvPr/>
          </p:nvSpPr>
          <p:spPr>
            <a:xfrm flipV="1">
              <a:off x="4111560" y="3600360"/>
              <a:ext cx="7188120" cy="360"/>
            </a:xfrm>
            <a:prstGeom prst="line">
              <a:avLst/>
            </a:prstGeom>
            <a:ln w="72000">
              <a:solidFill>
                <a:srgbClr val="cfe7f5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-35640" bIns="-3564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0" name=""/>
            <p:cNvSpPr/>
            <p:nvPr/>
          </p:nvSpPr>
          <p:spPr>
            <a:xfrm flipV="1">
              <a:off x="6241680" y="3796920"/>
              <a:ext cx="0" cy="192276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1" name=""/>
            <p:cNvSpPr/>
            <p:nvPr/>
          </p:nvSpPr>
          <p:spPr>
            <a:xfrm flipH="1" flipV="1">
              <a:off x="9694440" y="3732840"/>
              <a:ext cx="20880" cy="222984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2" name=""/>
            <p:cNvSpPr/>
            <p:nvPr/>
          </p:nvSpPr>
          <p:spPr>
            <a:xfrm flipV="1">
              <a:off x="10812960" y="3642840"/>
              <a:ext cx="0" cy="231624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3" name=""/>
            <p:cNvSpPr/>
            <p:nvPr/>
          </p:nvSpPr>
          <p:spPr>
            <a:xfrm>
              <a:off x="4093920" y="4822560"/>
              <a:ext cx="7188120" cy="48600"/>
            </a:xfrm>
            <a:prstGeom prst="line">
              <a:avLst/>
            </a:prstGeom>
            <a:ln w="72000">
              <a:solidFill>
                <a:srgbClr val="cfe7f5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12600" bIns="12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4" name=""/>
            <p:cNvSpPr/>
            <p:nvPr/>
          </p:nvSpPr>
          <p:spPr>
            <a:xfrm>
              <a:off x="4105080" y="5685480"/>
              <a:ext cx="1101240" cy="4680"/>
            </a:xfrm>
            <a:prstGeom prst="line">
              <a:avLst/>
            </a:prstGeom>
            <a:ln w="72000">
              <a:solidFill>
                <a:srgbClr val="ffff00"/>
              </a:solidFill>
              <a:custDash>
                <a:ds d="197000" sp="197000"/>
              </a:custDash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-31320" bIns="-3132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5" name=""/>
            <p:cNvSpPr/>
            <p:nvPr/>
          </p:nvSpPr>
          <p:spPr>
            <a:xfrm>
              <a:off x="10816920" y="5431680"/>
              <a:ext cx="0" cy="294480"/>
            </a:xfrm>
            <a:prstGeom prst="line">
              <a:avLst/>
            </a:prstGeom>
            <a:ln w="72000">
              <a:solidFill>
                <a:srgbClr val="ff950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6" name=""/>
            <p:cNvSpPr/>
            <p:nvPr/>
          </p:nvSpPr>
          <p:spPr>
            <a:xfrm>
              <a:off x="6248160" y="5055840"/>
              <a:ext cx="34524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7" name=""/>
            <p:cNvSpPr/>
            <p:nvPr/>
          </p:nvSpPr>
          <p:spPr>
            <a:xfrm flipH="1">
              <a:off x="6954480" y="5054400"/>
              <a:ext cx="35136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8" name=""/>
            <p:cNvSpPr txBox="1"/>
            <p:nvPr/>
          </p:nvSpPr>
          <p:spPr>
            <a:xfrm rot="24000">
              <a:off x="8592120" y="3083040"/>
              <a:ext cx="1210680" cy="689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Julgamento 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dos crentes </a:t>
              </a:r>
              <a:br>
                <a:rPr sz="1400"/>
              </a:b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9" name=""/>
            <p:cNvSpPr txBox="1"/>
            <p:nvPr/>
          </p:nvSpPr>
          <p:spPr>
            <a:xfrm>
              <a:off x="4186440" y="5697720"/>
              <a:ext cx="745560" cy="5418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90000" rIns="90000" tIns="45000" bIns="45000" anchor="t">
              <a:spAutoFit/>
            </a:bodyPr>
            <a:p>
              <a:pPr algn="ctr">
                <a:tabLst>
                  <a:tab algn="l" pos="360"/>
                  <a:tab algn="l" pos="914400"/>
                  <a:tab algn="l" pos="1828800"/>
                  <a:tab algn="l" pos="2743200"/>
                  <a:tab algn="l" pos="3657600"/>
                  <a:tab algn="l" pos="402048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hades</a:t>
              </a:r>
              <a:br>
                <a:rPr sz="1600"/>
              </a:b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/sheol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0" name=""/>
            <p:cNvSpPr/>
            <p:nvPr/>
          </p:nvSpPr>
          <p:spPr>
            <a:xfrm flipV="1">
              <a:off x="10866240" y="3286440"/>
              <a:ext cx="0" cy="2433960"/>
            </a:xfrm>
            <a:prstGeom prst="line">
              <a:avLst/>
            </a:prstGeom>
            <a:ln w="144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7200" rIns="7200" tIns="7200" bIns="72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1" name=""/>
            <p:cNvSpPr/>
            <p:nvPr/>
          </p:nvSpPr>
          <p:spPr>
            <a:xfrm>
              <a:off x="10050120" y="5613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2" name=""/>
            <p:cNvSpPr/>
            <p:nvPr/>
          </p:nvSpPr>
          <p:spPr>
            <a:xfrm>
              <a:off x="10301760" y="561348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3" name=""/>
            <p:cNvSpPr/>
            <p:nvPr/>
          </p:nvSpPr>
          <p:spPr>
            <a:xfrm>
              <a:off x="10553400" y="561312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4" name=""/>
            <p:cNvSpPr txBox="1"/>
            <p:nvPr/>
          </p:nvSpPr>
          <p:spPr>
            <a:xfrm rot="5410800">
              <a:off x="9076320" y="3900600"/>
              <a:ext cx="1077480" cy="743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ctr"/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2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ª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vinda </a:t>
              </a:r>
              <a:br>
                <a:rPr sz="1600"/>
              </a:b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de Cristo</a:t>
              </a: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  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5" name=""/>
            <p:cNvSpPr/>
            <p:nvPr/>
          </p:nvSpPr>
          <p:spPr>
            <a:xfrm flipH="1">
              <a:off x="11186640" y="5701320"/>
              <a:ext cx="344520" cy="0"/>
            </a:xfrm>
            <a:prstGeom prst="line">
              <a:avLst/>
            </a:prstGeom>
            <a:ln w="7200">
              <a:solidFill>
                <a:srgbClr val="808080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6" name=""/>
            <p:cNvSpPr/>
            <p:nvPr/>
          </p:nvSpPr>
          <p:spPr>
            <a:xfrm>
              <a:off x="10050120" y="5613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7" name=""/>
            <p:cNvSpPr/>
            <p:nvPr/>
          </p:nvSpPr>
          <p:spPr>
            <a:xfrm>
              <a:off x="10301760" y="561348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8" name=""/>
            <p:cNvSpPr/>
            <p:nvPr/>
          </p:nvSpPr>
          <p:spPr>
            <a:xfrm>
              <a:off x="10553400" y="561312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9" name=""/>
            <p:cNvSpPr/>
            <p:nvPr/>
          </p:nvSpPr>
          <p:spPr>
            <a:xfrm>
              <a:off x="10842120" y="5001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0" name=""/>
            <p:cNvSpPr/>
            <p:nvPr/>
          </p:nvSpPr>
          <p:spPr>
            <a:xfrm>
              <a:off x="10842120" y="5253840"/>
              <a:ext cx="77400" cy="17712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1" name=""/>
            <p:cNvSpPr txBox="1"/>
            <p:nvPr/>
          </p:nvSpPr>
          <p:spPr>
            <a:xfrm>
              <a:off x="9886680" y="4995360"/>
              <a:ext cx="1174320" cy="7761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segunda 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ressureição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  </a:t>
              </a: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Ap 20:5</a:t>
              </a:r>
              <a:r>
                <a:rPr b="0" lang="pt-BR" sz="16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     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2" name=""/>
            <p:cNvSpPr txBox="1"/>
            <p:nvPr/>
          </p:nvSpPr>
          <p:spPr>
            <a:xfrm rot="57600">
              <a:off x="7374600" y="4020840"/>
              <a:ext cx="1155600" cy="544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 da Igreja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3" name=""/>
            <p:cNvSpPr txBox="1"/>
            <p:nvPr/>
          </p:nvSpPr>
          <p:spPr>
            <a:xfrm rot="57600">
              <a:off x="9750600" y="4056840"/>
              <a:ext cx="1155600" cy="5418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 do Milênio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4" name=""/>
            <p:cNvSpPr txBox="1"/>
            <p:nvPr/>
          </p:nvSpPr>
          <p:spPr>
            <a:xfrm rot="57600">
              <a:off x="10974600" y="4054680"/>
              <a:ext cx="824760" cy="54180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 Futura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5" name=""/>
            <p:cNvSpPr/>
            <p:nvPr/>
          </p:nvSpPr>
          <p:spPr>
            <a:xfrm flipV="1">
              <a:off x="7324920" y="3657600"/>
              <a:ext cx="0" cy="229536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6" name=""/>
            <p:cNvSpPr/>
            <p:nvPr/>
          </p:nvSpPr>
          <p:spPr>
            <a:xfrm>
              <a:off x="7324920" y="5375160"/>
              <a:ext cx="0" cy="294480"/>
            </a:xfrm>
            <a:prstGeom prst="line">
              <a:avLst/>
            </a:prstGeom>
            <a:ln w="72000">
              <a:solidFill>
                <a:srgbClr val="ff950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7" name=""/>
            <p:cNvSpPr txBox="1"/>
            <p:nvPr/>
          </p:nvSpPr>
          <p:spPr>
            <a:xfrm rot="5410800">
              <a:off x="4283280" y="3868920"/>
              <a:ext cx="1518480" cy="743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ctr"/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1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ª</a:t>
              </a: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vinda </a:t>
              </a:r>
              <a:br>
                <a:rPr sz="1600"/>
              </a:b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de Cristo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8" name=""/>
            <p:cNvSpPr/>
            <p:nvPr/>
          </p:nvSpPr>
          <p:spPr>
            <a:xfrm>
              <a:off x="7524720" y="5022000"/>
              <a:ext cx="205200" cy="581040"/>
            </a:xfrm>
            <a:prstGeom prst="rect">
              <a:avLst/>
            </a:prstGeom>
            <a:solidFill>
              <a:srgbClr val="ffffff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669" name=""/>
            <p:cNvGrpSpPr/>
            <p:nvPr/>
          </p:nvGrpSpPr>
          <p:grpSpPr>
            <a:xfrm>
              <a:off x="6101280" y="5115240"/>
              <a:ext cx="294480" cy="423360"/>
              <a:chOff x="6101280" y="5115240"/>
              <a:chExt cx="294480" cy="423360"/>
            </a:xfrm>
          </p:grpSpPr>
          <p:sp>
            <p:nvSpPr>
              <p:cNvPr id="670" name=""/>
              <p:cNvSpPr/>
              <p:nvPr/>
            </p:nvSpPr>
            <p:spPr>
              <a:xfrm>
                <a:off x="6248880" y="5115240"/>
                <a:ext cx="0" cy="423360"/>
              </a:xfrm>
              <a:prstGeom prst="line">
                <a:avLst/>
              </a:prstGeom>
              <a:ln w="72000">
                <a:solidFill>
                  <a:srgbClr val="ff950e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36000" rIns="36000" tIns="36000" bIns="36000" anchor="ctr" anchorCtr="1">
                <a:noAutofit/>
              </a:bodyPr>
              <a:p>
                <a:endPara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1" name=""/>
              <p:cNvSpPr/>
              <p:nvPr/>
            </p:nvSpPr>
            <p:spPr>
              <a:xfrm>
                <a:off x="6101280" y="5247720"/>
                <a:ext cx="294480" cy="0"/>
              </a:xfrm>
              <a:prstGeom prst="line">
                <a:avLst/>
              </a:prstGeom>
              <a:ln w="72000">
                <a:solidFill>
                  <a:srgbClr val="ff950e"/>
                </a:solidFill>
                <a:round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36000" rIns="36000" tIns="-36000" bIns="-36000" anchor="ctr" anchorCtr="1">
                <a:noAutofit/>
              </a:bodyPr>
              <a:p>
                <a:endParaRPr b="0" lang="pt-BR" sz="1800" strike="noStrike" u="non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sp>
          <p:nvSpPr>
            <p:cNvPr id="672" name=""/>
            <p:cNvSpPr txBox="1"/>
            <p:nvPr/>
          </p:nvSpPr>
          <p:spPr>
            <a:xfrm rot="5400000">
              <a:off x="7863480" y="3954960"/>
              <a:ext cx="1401840" cy="5493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 Arrebatamento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da Igreja 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3" name=""/>
            <p:cNvSpPr/>
            <p:nvPr/>
          </p:nvSpPr>
          <p:spPr>
            <a:xfrm flipV="1">
              <a:off x="8581680" y="3797280"/>
              <a:ext cx="0" cy="189540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mc:AlternateContent>
          <mc:Choice xmlns:a14="http://schemas.microsoft.com/office/drawing/2010/main" Requires="a14">
            <p:sp>
              <p:nvSpPr>
                <p:cNvPr id="674" name=""/>
                <p:cNvSpPr txBox="1"/>
                <p:nvPr/>
              </p:nvSpPr>
              <p:spPr>
                <a:xfrm>
                  <a:off x="6093360" y="3907440"/>
                  <a:ext cx="1269720" cy="634680"/>
                </a:xfrm>
                <a:prstGeom prst="rect">
                  <a:avLst/>
                </a:prstGeom>
              </p:spPr>
              <p:txBody>
                <a:bodyPr/>
                <a:p>
                  <a14:m>
                    <m:oMath xmlns:m="http://schemas.openxmlformats.org/officeDocument/2006/math"/>
                  </a14:m>
                </a:p>
              </p:txBody>
            </p:sp>
          </mc:Choice>
          <mc:Fallback>
            <p:sp>
              <p:nvSpPr>
                <p:cNvPr id="674" name=""/>
                <p:cNvSpPr txBox="1"/>
                <p:nvPr/>
              </p:nvSpPr>
              <p:spPr>
                <a:xfrm>
                  <a:off x="6093360" y="3907440"/>
                  <a:ext cx="1269720" cy="634680"/>
                </a:xfrm>
                <a:prstGeom prst="rect">
                  <a:avLst/>
                </a:prstGeom>
                <a:blipFill>
                  <a:blip r:embed="rId1"/>
                  <a:stretch>
                    <a:fillRect/>
                  </a:stretch>
                </a:blipFill>
              </p:spPr>
            </p:sp>
          </mc:Fallback>
        </mc:AlternateContent>
        <p:sp>
          <p:nvSpPr>
            <p:cNvPr id="675" name=""/>
            <p:cNvSpPr txBox="1"/>
            <p:nvPr/>
          </p:nvSpPr>
          <p:spPr>
            <a:xfrm rot="5410800">
              <a:off x="6553440" y="3867120"/>
              <a:ext cx="1370520" cy="743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ctr"/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Ascenção </a:t>
              </a:r>
              <a:br>
                <a:rPr sz="1600"/>
              </a:br>
              <a:r>
                <a:rPr b="0" lang="pt-BR" sz="16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de Cristo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6" name=""/>
            <p:cNvSpPr txBox="1"/>
            <p:nvPr/>
          </p:nvSpPr>
          <p:spPr>
            <a:xfrm rot="57600">
              <a:off x="6436440" y="4867560"/>
              <a:ext cx="729000" cy="544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>
                <a:lnSpc>
                  <a:spcPct val="75000"/>
                </a:lnSpc>
              </a:pPr>
              <a:r>
                <a:rPr b="0" lang="pt-BR" sz="1600" strike="noStrike" u="none">
                  <a:solidFill>
                    <a:srgbClr val="808080"/>
                  </a:solidFill>
                  <a:effectLst/>
                  <a:uFillTx/>
                  <a:latin typeface="Arial"/>
                </a:rPr>
                <a:t>40</a:t>
              </a:r>
              <a:br>
                <a:rPr sz="1600"/>
              </a:br>
              <a:r>
                <a:rPr b="0" lang="pt-BR" sz="1600" strike="noStrike" u="none">
                  <a:solidFill>
                    <a:srgbClr val="808080"/>
                  </a:solidFill>
                  <a:effectLst/>
                  <a:uFillTx/>
                  <a:latin typeface="Arial"/>
                </a:rPr>
                <a:t>dias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7" name=""/>
            <p:cNvSpPr txBox="1"/>
            <p:nvPr/>
          </p:nvSpPr>
          <p:spPr>
            <a:xfrm rot="57600">
              <a:off x="4248360" y="3251520"/>
              <a:ext cx="729000" cy="3160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céus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8" name=""/>
            <p:cNvSpPr txBox="1"/>
            <p:nvPr/>
          </p:nvSpPr>
          <p:spPr>
            <a:xfrm>
              <a:off x="4292280" y="4833720"/>
              <a:ext cx="604080" cy="31608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90000" rIns="90000" tIns="45000" bIns="45000" anchor="t">
              <a:spAutoFit/>
            </a:bodyPr>
            <a:p>
              <a:pPr algn="ctr">
                <a:tabLst>
                  <a:tab algn="l" pos="360"/>
                  <a:tab algn="l" pos="914400"/>
                  <a:tab algn="l" pos="1828800"/>
                  <a:tab algn="l" pos="2743200"/>
                  <a:tab algn="l" pos="3657600"/>
                  <a:tab algn="l" pos="402048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terra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9" name=""/>
            <p:cNvSpPr/>
            <p:nvPr/>
          </p:nvSpPr>
          <p:spPr>
            <a:xfrm>
              <a:off x="9698040" y="5412240"/>
              <a:ext cx="0" cy="294480"/>
            </a:xfrm>
            <a:prstGeom prst="line">
              <a:avLst/>
            </a:prstGeom>
            <a:ln w="72000">
              <a:solidFill>
                <a:srgbClr val="ff950e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36000" bIns="36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0" name=""/>
            <p:cNvSpPr/>
            <p:nvPr/>
          </p:nvSpPr>
          <p:spPr>
            <a:xfrm>
              <a:off x="8588160" y="5055840"/>
              <a:ext cx="34524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1" name=""/>
            <p:cNvSpPr/>
            <p:nvPr/>
          </p:nvSpPr>
          <p:spPr>
            <a:xfrm flipH="1">
              <a:off x="9330480" y="5054400"/>
              <a:ext cx="35136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2" name=""/>
            <p:cNvSpPr txBox="1"/>
            <p:nvPr/>
          </p:nvSpPr>
          <p:spPr>
            <a:xfrm rot="57600">
              <a:off x="8776440" y="4867560"/>
              <a:ext cx="729000" cy="544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>
                <a:lnSpc>
                  <a:spcPct val="75000"/>
                </a:lnSpc>
              </a:pPr>
              <a:r>
                <a:rPr b="0" lang="pt-BR" sz="1600" strike="noStrike" u="none">
                  <a:solidFill>
                    <a:srgbClr val="808080"/>
                  </a:solidFill>
                  <a:effectLst/>
                  <a:uFillTx/>
                  <a:latin typeface="Arial"/>
                </a:rPr>
                <a:t>7</a:t>
              </a:r>
              <a:br>
                <a:rPr sz="1600"/>
              </a:br>
              <a:r>
                <a:rPr b="0" lang="pt-BR" sz="1600" strike="noStrike" u="none">
                  <a:solidFill>
                    <a:srgbClr val="808080"/>
                  </a:solidFill>
                  <a:effectLst/>
                  <a:uFillTx/>
                  <a:latin typeface="Arial"/>
                </a:rPr>
                <a:t>anos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3" name=""/>
            <p:cNvSpPr/>
            <p:nvPr/>
          </p:nvSpPr>
          <p:spPr>
            <a:xfrm>
              <a:off x="10973520" y="3534120"/>
              <a:ext cx="0" cy="2408040"/>
            </a:xfrm>
            <a:prstGeom prst="line">
              <a:avLst/>
            </a:prstGeom>
            <a:ln w="14400">
              <a:solidFill>
                <a:srgbClr val="3465a4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7200" rIns="7200" tIns="7200" bIns="72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4" name=""/>
            <p:cNvSpPr txBox="1"/>
            <p:nvPr/>
          </p:nvSpPr>
          <p:spPr>
            <a:xfrm rot="24000">
              <a:off x="10680120" y="3081960"/>
              <a:ext cx="747000" cy="6897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r"/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Juizo </a:t>
              </a:r>
              <a:br>
                <a:rPr sz="1400"/>
              </a:b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</a:rPr>
                <a:t>final </a:t>
              </a:r>
              <a:br>
                <a:rPr sz="1400"/>
              </a:b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5" name=""/>
            <p:cNvSpPr txBox="1"/>
            <p:nvPr/>
          </p:nvSpPr>
          <p:spPr>
            <a:xfrm>
              <a:off x="10774800" y="5698080"/>
              <a:ext cx="857160" cy="541800"/>
            </a:xfrm>
            <a:prstGeom prst="rect">
              <a:avLst/>
            </a:prstGeom>
            <a:noFill/>
            <a:ln w="0">
              <a:noFill/>
            </a:ln>
          </p:spPr>
          <p:txBody>
            <a:bodyPr wrap="none" lIns="90000" rIns="90000" tIns="45000" bIns="45000" anchor="t">
              <a:spAutoFit/>
            </a:bodyPr>
            <a:p>
              <a:pPr algn="ctr">
                <a:tabLst>
                  <a:tab algn="l" pos="360"/>
                  <a:tab algn="l" pos="914400"/>
                  <a:tab algn="l" pos="1828800"/>
                  <a:tab algn="l" pos="2743200"/>
                  <a:tab algn="l" pos="3657600"/>
                  <a:tab algn="l" pos="4020480"/>
                  <a:tab algn="l" pos="5486400"/>
                  <a:tab algn="l" pos="6400800"/>
                  <a:tab algn="l" pos="7315200"/>
                  <a:tab algn="l" pos="8229600"/>
                  <a:tab algn="l" pos="9144000"/>
                  <a:tab algn="l" pos="10058400"/>
                </a:tabLst>
              </a:pPr>
              <a:br>
                <a:rPr sz="1600"/>
              </a:br>
              <a:r>
                <a:rPr b="0" lang="pt-BR" sz="1600" strike="noStrike" u="none">
                  <a:solidFill>
                    <a:srgbClr val="ff0000"/>
                  </a:solidFill>
                  <a:effectLst/>
                  <a:uFillTx/>
                  <a:latin typeface="Arial"/>
                </a:rPr>
                <a:t>gehena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6" name=""/>
            <p:cNvSpPr/>
            <p:nvPr/>
          </p:nvSpPr>
          <p:spPr>
            <a:xfrm>
              <a:off x="5168160" y="5055840"/>
              <a:ext cx="34524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7" name=""/>
            <p:cNvSpPr/>
            <p:nvPr/>
          </p:nvSpPr>
          <p:spPr>
            <a:xfrm flipH="1">
              <a:off x="5874480" y="5054400"/>
              <a:ext cx="351360" cy="0"/>
            </a:xfrm>
            <a:prstGeom prst="line">
              <a:avLst/>
            </a:prstGeom>
            <a:ln w="7200">
              <a:solidFill>
                <a:srgbClr val="999999"/>
              </a:solidFill>
              <a:round/>
              <a:head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-3600" bIns="-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8" name=""/>
            <p:cNvSpPr txBox="1"/>
            <p:nvPr/>
          </p:nvSpPr>
          <p:spPr>
            <a:xfrm rot="57600">
              <a:off x="5356440" y="4867560"/>
              <a:ext cx="729000" cy="544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>
                <a:lnSpc>
                  <a:spcPct val="75000"/>
                </a:lnSpc>
              </a:pPr>
              <a:r>
                <a:rPr b="0" lang="pt-BR" sz="1600" strike="noStrike" u="none">
                  <a:solidFill>
                    <a:srgbClr val="808080"/>
                  </a:solidFill>
                  <a:effectLst/>
                  <a:uFillTx/>
                  <a:latin typeface="Arial"/>
                </a:rPr>
                <a:t>33</a:t>
              </a:r>
              <a:br>
                <a:rPr sz="1600"/>
              </a:br>
              <a:r>
                <a:rPr b="0" lang="pt-BR" sz="1600" strike="noStrike" u="none">
                  <a:solidFill>
                    <a:srgbClr val="808080"/>
                  </a:solidFill>
                  <a:effectLst/>
                  <a:uFillTx/>
                  <a:latin typeface="Arial"/>
                </a:rPr>
                <a:t>anos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9" name=""/>
            <p:cNvSpPr/>
            <p:nvPr/>
          </p:nvSpPr>
          <p:spPr>
            <a:xfrm>
              <a:off x="5004000" y="5692680"/>
              <a:ext cx="6230880" cy="27000"/>
            </a:xfrm>
            <a:prstGeom prst="line">
              <a:avLst/>
            </a:prstGeom>
            <a:ln w="72000">
              <a:solidFill>
                <a:srgbClr val="ffff00"/>
              </a:solidFill>
              <a:round/>
              <a:tailEnd len="med" type="triangle" w="med"/>
            </a:ln>
          </p:spPr>
          <p:style>
            <a:lnRef idx="0"/>
            <a:fillRef idx="0"/>
            <a:effectRef idx="0"/>
            <a:fontRef idx="minor"/>
          </p:style>
          <p:txBody>
            <a:bodyPr lIns="36000" rIns="36000" tIns="-9000" bIns="-90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90" name=""/>
            <p:cNvSpPr/>
            <p:nvPr/>
          </p:nvSpPr>
          <p:spPr>
            <a:xfrm flipV="1">
              <a:off x="5125680" y="3797280"/>
              <a:ext cx="0" cy="1888200"/>
            </a:xfrm>
            <a:prstGeom prst="line">
              <a:avLst/>
            </a:prstGeom>
            <a:ln w="72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3600" rIns="3600" tIns="3600" bIns="3600" anchor="ctr" anchorCtr="1">
              <a:noAutofit/>
            </a:bodyPr>
            <a:p>
              <a:endParaRPr b="0" lang="pt-BR" sz="18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91" name=""/>
            <p:cNvSpPr txBox="1"/>
            <p:nvPr/>
          </p:nvSpPr>
          <p:spPr>
            <a:xfrm>
              <a:off x="6181560" y="5202360"/>
              <a:ext cx="952560" cy="48996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>
              <a:spAutoFit/>
            </a:bodyPr>
            <a:p>
              <a:pPr algn="r">
                <a:lnSpc>
                  <a:spcPct val="100000"/>
                </a:lnSpc>
              </a:pPr>
              <a:r>
                <a:rPr b="0" lang="pt-BR" sz="1400" strike="noStrike" u="none">
                  <a:solidFill>
                    <a:srgbClr val="000000"/>
                  </a:solidFill>
                  <a:effectLst/>
                  <a:uFillTx/>
                  <a:latin typeface="Arial"/>
                  <a:ea typeface="Arial"/>
                </a:rPr>
                <a:t>Primícia </a:t>
              </a:r>
              <a:r>
                <a:rPr b="0" lang="pt-BR" sz="1400" strike="noStrike" u="none">
                  <a:solidFill>
                    <a:srgbClr val="0000ff"/>
                  </a:solidFill>
                  <a:effectLst/>
                  <a:uFillTx/>
                  <a:latin typeface="Arial"/>
                </a:rPr>
                <a:t>1Pe 3:18</a:t>
              </a:r>
              <a:endParaRPr b="0" lang="pt-BR" sz="14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92" name=""/>
            <p:cNvSpPr txBox="1"/>
            <p:nvPr/>
          </p:nvSpPr>
          <p:spPr>
            <a:xfrm rot="57600">
              <a:off x="5178600" y="4020840"/>
              <a:ext cx="1155600" cy="5443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rIns="90000" tIns="45000" bIns="45000" anchor="t" anchorCtr="1">
              <a:spAutoFit/>
            </a:bodyPr>
            <a:p>
              <a:pPr algn="ctr"/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Era da </a:t>
              </a:r>
              <a:br>
                <a:rPr sz="1600"/>
              </a:br>
              <a:r>
                <a:rPr b="0" lang="pt-BR" sz="1600" strike="noStrike" u="none">
                  <a:solidFill>
                    <a:srgbClr val="00a933"/>
                  </a:solidFill>
                  <a:effectLst/>
                  <a:uFillTx/>
                  <a:latin typeface="Arial"/>
                </a:rPr>
                <a:t>Lei</a:t>
              </a:r>
              <a:endPara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690" dur="indefinite" restart="never" nodeType="tmRoot">
          <p:childTnLst>
            <p:seq>
              <p:cTn id="691" dur="indefinite" nodeType="mainSeq">
                <p:childTnLst>
                  <p:par>
                    <p:cTn id="692" fill="hold">
                      <p:stCondLst>
                        <p:cond delay="indefinite"/>
                      </p:stCondLst>
                      <p:childTnLst>
                        <p:par>
                          <p:cTn id="693" fill="hold">
                            <p:stCondLst>
                              <p:cond delay="0"/>
                            </p:stCondLst>
                            <p:childTnLst>
                              <p:par>
                                <p:cTn id="69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6" fill="hold">
                      <p:stCondLst>
                        <p:cond delay="indefinite"/>
                      </p:stCondLst>
                      <p:childTnLst>
                        <p:par>
                          <p:cTn id="697" fill="hold">
                            <p:stCondLst>
                              <p:cond delay="0"/>
                            </p:stCondLst>
                            <p:childTnLst>
                              <p:par>
                                <p:cTn id="69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0" fill="hold">
                      <p:stCondLst>
                        <p:cond delay="indefinite"/>
                      </p:stCondLst>
                      <p:childTnLst>
                        <p:par>
                          <p:cTn id="701" fill="hold">
                            <p:stCondLst>
                              <p:cond delay="0"/>
                            </p:stCondLst>
                            <p:childTnLst>
                              <p:par>
                                <p:cTn id="70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CaixaDeTexto 52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5 – Segunda ressurreição – para condenação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4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CaixaDeTexto 54"/>
          <p:cNvSpPr/>
          <p:nvPr/>
        </p:nvSpPr>
        <p:spPr>
          <a:xfrm>
            <a:off x="298080" y="1243800"/>
            <a:ext cx="833976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"/>
          <p:cNvSpPr/>
          <p:nvPr/>
        </p:nvSpPr>
        <p:spPr>
          <a:xfrm>
            <a:off x="1113192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9450BECC-01F5-49CF-A0C2-B0E230FD4079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7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8" name=""/>
          <p:cNvSpPr/>
          <p:nvPr/>
        </p:nvSpPr>
        <p:spPr>
          <a:xfrm>
            <a:off x="-36000" y="3204000"/>
            <a:ext cx="11620800" cy="278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- Jesus descreve onde a alma pode perecer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- Três passagens que dão sentido a uma “segunda ressureição”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r>
              <a:rPr b="0" lang="pt-BR" sz="28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Simbolismo do “lago de fogo” em Apocalipse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algn="just" defTabSz="914400">
              <a:lnSpc>
                <a:spcPct val="150000"/>
              </a:lnSpc>
              <a:spcAft>
                <a:spcPts val="340"/>
              </a:spcAft>
              <a:buClr>
                <a:srgbClr val="000000"/>
              </a:buClr>
              <a:buFont typeface="OpenSymbol"/>
              <a:buAutoNum type="alphaLcParenR"/>
              <a:tabLst>
                <a:tab algn="l" pos="716040"/>
              </a:tabLst>
            </a:pP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04" dur="indefinite" restart="never" nodeType="tmRoot">
          <p:childTnLst>
            <p:seq>
              <p:cTn id="705" dur="indefinite" nodeType="mainSeq">
                <p:childTnLst>
                  <p:par>
                    <p:cTn id="706" fill="hold">
                      <p:stCondLst>
                        <p:cond delay="indefinite"/>
                      </p:stCondLst>
                      <p:childTnLst>
                        <p:par>
                          <p:cTn id="707" fill="hold">
                            <p:stCondLst>
                              <p:cond delay="0"/>
                            </p:stCondLst>
                            <p:childTnLst>
                              <p:par>
                                <p:cTn id="70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0" fill="hold">
                      <p:stCondLst>
                        <p:cond delay="indefinite"/>
                      </p:stCondLst>
                      <p:childTnLst>
                        <p:par>
                          <p:cTn id="711" fill="hold">
                            <p:stCondLst>
                              <p:cond delay="0"/>
                            </p:stCondLst>
                            <p:childTnLst>
                              <p:par>
                                <p:cTn id="71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4" fill="hold">
                      <p:stCondLst>
                        <p:cond delay="indefinite"/>
                      </p:stCondLst>
                      <p:childTnLst>
                        <p:par>
                          <p:cTn id="715" fill="hold">
                            <p:stCondLst>
                              <p:cond delay="0"/>
                            </p:stCondLst>
                            <p:childTnLst>
                              <p:par>
                                <p:cTn id="71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8" fill="hold">
                      <p:stCondLst>
                        <p:cond delay="indefinite"/>
                      </p:stCondLst>
                      <p:childTnLst>
                        <p:par>
                          <p:cTn id="719" fill="hold">
                            <p:stCondLst>
                              <p:cond delay="0"/>
                            </p:stCondLst>
                            <p:childTnLst>
                              <p:par>
                                <p:cTn id="72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2" fill="hold">
                      <p:stCondLst>
                        <p:cond delay="indefinite"/>
                      </p:stCondLst>
                      <p:childTnLst>
                        <p:par>
                          <p:cTn id="723" fill="hold">
                            <p:stCondLst>
                              <p:cond delay="0"/>
                            </p:stCondLst>
                            <p:childTnLst>
                              <p:par>
                                <p:cTn id="72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0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6349127E-A9E7-4D0E-A320-096E2DBFA525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1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CaixaDeTexto 53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5.a) – Jesus descreve onde a alma pode perecer 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CaixaDeTexto 55"/>
          <p:cNvSpPr/>
          <p:nvPr/>
        </p:nvSpPr>
        <p:spPr>
          <a:xfrm>
            <a:off x="298080" y="1243800"/>
            <a:ext cx="113947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2ª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condenação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4" name=""/>
          <p:cNvSpPr/>
          <p:nvPr/>
        </p:nvSpPr>
        <p:spPr>
          <a:xfrm>
            <a:off x="-180000" y="2805480"/>
            <a:ext cx="1187604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Mt 10:28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Não temais os que matam o corpo e não podem matar a alma; temei, antes, aquele que pode fazer perecer no inferno tanto a alma como o corpo.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Essa passagem dá a entender que alguém pode fazer a alma do homem perecer, e descreve onde isso pode acontecer (a palavra no grego original aqui traduzida por “infermo” é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gehenna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077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 profecia revela quem pode fazer a alma perecer no </a:t>
            </a:r>
            <a:r>
              <a:rPr b="0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gehenna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, e em que cir-cunstâncias: junto com o corpo (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Ap 19:20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), ou com o da segunda ressurreição (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  <a:ea typeface="Noto Sans CJK SC"/>
              </a:rPr>
              <a:t>Ap 20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), no julgamento do trono branco (final), a ser conduzido por Deus.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26" dur="indefinite" restart="never" nodeType="tmRoot">
          <p:childTnLst>
            <p:seq>
              <p:cTn id="727" dur="indefinite" nodeType="mainSeq">
                <p:childTnLst>
                  <p:par>
                    <p:cTn id="728" fill="hold">
                      <p:stCondLst>
                        <p:cond delay="indefinite"/>
                      </p:stCondLst>
                      <p:childTnLst>
                        <p:par>
                          <p:cTn id="729" fill="hold">
                            <p:stCondLst>
                              <p:cond delay="0"/>
                            </p:stCondLst>
                            <p:childTnLst>
                              <p:par>
                                <p:cTn id="73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2" fill="hold">
                      <p:stCondLst>
                        <p:cond delay="indefinite"/>
                      </p:stCondLst>
                      <p:childTnLst>
                        <p:par>
                          <p:cTn id="733" fill="hold">
                            <p:stCondLst>
                              <p:cond delay="0"/>
                            </p:stCondLst>
                            <p:childTnLst>
                              <p:par>
                                <p:cTn id="73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>
                      <p:stCondLst>
                        <p:cond delay="indefinite"/>
                      </p:stCondLst>
                      <p:childTnLst>
                        <p:par>
                          <p:cTn id="737" fill="hold">
                            <p:stCondLst>
                              <p:cond delay="0"/>
                            </p:stCondLst>
                            <p:childTnLst>
                              <p:par>
                                <p:cTn id="73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0" fill="hold">
                      <p:stCondLst>
                        <p:cond delay="indefinite"/>
                      </p:stCondLst>
                      <p:childTnLst>
                        <p:par>
                          <p:cTn id="741" fill="hold">
                            <p:stCondLst>
                              <p:cond delay="0"/>
                            </p:stCondLst>
                            <p:childTnLst>
                              <p:par>
                                <p:cTn id="74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6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6FB32C66-3676-4288-A935-37335B681CC1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8" name="CaixaDeTexto 57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5.b) – Três passagens sobe a segunda ressurreição 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9" name="CaixaDeTexto 58"/>
          <p:cNvSpPr/>
          <p:nvPr/>
        </p:nvSpPr>
        <p:spPr>
          <a:xfrm>
            <a:off x="298080" y="1243800"/>
            <a:ext cx="113947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2ª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condenação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0" name=""/>
          <p:cNvSpPr/>
          <p:nvPr/>
        </p:nvSpPr>
        <p:spPr>
          <a:xfrm>
            <a:off x="-180000" y="2805480"/>
            <a:ext cx="11876040" cy="332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Dn 12:2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Muitos dos que dormem no pó da terra ressuscitarão, uns para a vida eterna, e outros para vergonha e horror eterno.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Jo 5:28-29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Não vos maravilheis disto, porque vem a hora em que todos os que se acham nos túmulos ouvirão a sua voz e sairão: os que tiverem feito o bem, para a ressurreição da vida; e os que tiverem praticado o mal, para a ressurreição do juizo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At 24:15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tendo esperança em Deus, como também estes a têm, de que haverá ressurreição, tanto de justos como de injustos.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1" name=""/>
          <p:cNvSpPr txBox="1"/>
          <p:nvPr/>
        </p:nvSpPr>
        <p:spPr>
          <a:xfrm>
            <a:off x="8717400" y="3212640"/>
            <a:ext cx="3136680" cy="4924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(Chave em </a:t>
            </a:r>
            <a:r>
              <a:rPr b="1" lang="pt-BR" sz="24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Ap 20:5</a:t>
            </a:r>
            <a:r>
              <a:rPr b="0" lang="pt-BR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)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44" dur="indefinite" restart="never" nodeType="tmRoot">
          <p:childTnLst>
            <p:seq>
              <p:cTn id="745" dur="indefinite" nodeType="mainSeq">
                <p:childTnLst>
                  <p:par>
                    <p:cTn id="746" fill="hold">
                      <p:stCondLst>
                        <p:cond delay="indefinite"/>
                      </p:stCondLst>
                      <p:childTnLst>
                        <p:par>
                          <p:cTn id="747" fill="hold">
                            <p:stCondLst>
                              <p:cond delay="0"/>
                            </p:stCondLst>
                            <p:childTnLst>
                              <p:par>
                                <p:cTn id="748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0" fill="hold">
                      <p:stCondLst>
                        <p:cond delay="indefinite"/>
                      </p:stCondLst>
                      <p:childTnLst>
                        <p:par>
                          <p:cTn id="751" fill="hold">
                            <p:stCondLst>
                              <p:cond delay="0"/>
                            </p:stCondLst>
                            <p:childTnLst>
                              <p:par>
                                <p:cTn id="752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4" fill="hold">
                      <p:stCondLst>
                        <p:cond delay="indefinite"/>
                      </p:stCondLst>
                      <p:childTnLst>
                        <p:par>
                          <p:cTn id="755" fill="hold">
                            <p:stCondLst>
                              <p:cond delay="0"/>
                            </p:stCondLst>
                            <p:childTnLst>
                              <p:par>
                                <p:cTn id="756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8" fill="hold">
                      <p:stCondLst>
                        <p:cond delay="indefinite"/>
                      </p:stCondLst>
                      <p:childTnLst>
                        <p:par>
                          <p:cTn id="759" fill="hold">
                            <p:stCondLst>
                              <p:cond delay="0"/>
                            </p:stCondLst>
                            <p:childTnLst>
                              <p:par>
                                <p:cTn id="76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2" fill="hold">
                      <p:stCondLst>
                        <p:cond delay="indefinite"/>
                      </p:stCondLst>
                      <p:childTnLst>
                        <p:par>
                          <p:cTn id="763" fill="hold">
                            <p:stCondLst>
                              <p:cond delay="0"/>
                            </p:stCondLst>
                            <p:childTnLst>
                              <p:par>
                                <p:cTn id="76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3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948708ED-4322-40E9-9CE1-1D1F83C01C90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4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5" name="CaixaDeTexto 61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5.c) – Simbolismo do “lago de fogo” em Apocalipse 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6" name="CaixaDeTexto 63"/>
          <p:cNvSpPr/>
          <p:nvPr/>
        </p:nvSpPr>
        <p:spPr>
          <a:xfrm>
            <a:off x="298080" y="1243800"/>
            <a:ext cx="113947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2ª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condenação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7" name=""/>
          <p:cNvSpPr/>
          <p:nvPr/>
        </p:nvSpPr>
        <p:spPr>
          <a:xfrm>
            <a:off x="-180000" y="2805480"/>
            <a:ext cx="12037320" cy="258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Ap 19:20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Mas a besta foi aprisionada, e com ela o falso profeta que, com os sinais feitos diante dela, seduziu aqueles que receberam a marca da besta e eram os adoradores da sua imagem. Os dois foram lançados vivos dentro do lago de fogo que arde com enxofre.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66" dur="indefinite" restart="never" nodeType="tmRoot">
          <p:childTnLst>
            <p:seq>
              <p:cTn id="767" dur="indefinite" nodeType="mainSeq">
                <p:childTnLst>
                  <p:par>
                    <p:cTn id="768" fill="hold">
                      <p:stCondLst>
                        <p:cond delay="indefinite"/>
                      </p:stCondLst>
                      <p:childTnLst>
                        <p:par>
                          <p:cTn id="769" fill="hold">
                            <p:stCondLst>
                              <p:cond delay="0"/>
                            </p:stCondLst>
                            <p:childTnLst>
                              <p:par>
                                <p:cTn id="77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2" fill="hold">
                      <p:stCondLst>
                        <p:cond delay="indefinite"/>
                      </p:stCondLst>
                      <p:childTnLst>
                        <p:par>
                          <p:cTn id="773" fill="hold">
                            <p:stCondLst>
                              <p:cond delay="0"/>
                            </p:stCondLst>
                            <p:childTnLst>
                              <p:par>
                                <p:cTn id="77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"/>
          <p:cNvSpPr/>
          <p:nvPr/>
        </p:nvSpPr>
        <p:spPr>
          <a:xfrm flipV="1">
            <a:off x="11250000" y="2800080"/>
            <a:ext cx="263880" cy="29880"/>
          </a:xfrm>
          <a:prstGeom prst="rect">
            <a:avLst/>
          </a:prstGeom>
          <a:solidFill>
            <a:srgbClr val="ffffd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-9000" bIns="-9000" anchor="ctr">
            <a:no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9" name=""/>
          <p:cNvSpPr/>
          <p:nvPr/>
        </p:nvSpPr>
        <p:spPr>
          <a:xfrm>
            <a:off x="1112796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43183EF4-27D2-4AB4-8EF9-881B3A569F33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0" name=""/>
          <p:cNvSpPr txBox="1"/>
          <p:nvPr/>
        </p:nvSpPr>
        <p:spPr>
          <a:xfrm>
            <a:off x="-7452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1" name="CaixaDeTexto 59"/>
          <p:cNvSpPr/>
          <p:nvPr/>
        </p:nvSpPr>
        <p:spPr>
          <a:xfrm>
            <a:off x="119520" y="1859760"/>
            <a:ext cx="11670120" cy="94824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/>
          </a:bodyPr>
          <a:p>
            <a:pPr marL="357120" indent="-357120" defTabSz="914400">
              <a:lnSpc>
                <a:spcPct val="150000"/>
              </a:lnSpc>
              <a:buClr>
                <a:srgbClr val="ff0000"/>
              </a:buClr>
              <a:buFont typeface="OpenSymbol"/>
              <a:buAutoNum type="romanUcPeriod"/>
            </a:pPr>
            <a:r>
              <a:rPr b="1" lang="en-US" sz="33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II. 5.c) – Simbolismo do “lago de fogo” em Apocalipse </a:t>
            </a:r>
            <a:endParaRPr b="0" lang="pt-BR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2" name="CaixaDeTexto 60"/>
          <p:cNvSpPr/>
          <p:nvPr/>
        </p:nvSpPr>
        <p:spPr>
          <a:xfrm>
            <a:off x="298080" y="1243800"/>
            <a:ext cx="1139472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II. Ressurreição e Juízo 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⇢ 2ª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DejaVu Sans"/>
                <a:ea typeface="DejaVu Sans"/>
              </a:rPr>
              <a:t> –</a:t>
            </a:r>
            <a:r>
              <a:rPr b="1" lang="en-US" sz="36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condenação</a:t>
            </a: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3" name=""/>
          <p:cNvSpPr/>
          <p:nvPr/>
        </p:nvSpPr>
        <p:spPr>
          <a:xfrm>
            <a:off x="-180000" y="2805480"/>
            <a:ext cx="12037320" cy="368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Ap 20:10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O diabo, o sedutor deles, foi lançado para dentro do lago de fo-go e enxofre, onde já se encontram não só a besta como também o falso profeta; e serão atormentados de dia e de noite, pelos séculos dos séculos.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Ap 20:14-15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- “</a:t>
            </a:r>
            <a:r>
              <a:rPr b="1" i="1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Então, a morte e o inferno foram lançados para dentro do la-go de fogo. Esta é a segunda morte, o lago de fogo. E, se alguém não foi achado inscrito no Livro da Vida, esse foi lançado para dentro do lago de fogo.</a:t>
            </a: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”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988200" indent="-268200" defTabSz="914400">
              <a:lnSpc>
                <a:spcPct val="100000"/>
              </a:lnSpc>
              <a:spcAft>
                <a:spcPts val="1199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360000"/>
              </a:tabLst>
            </a:pPr>
            <a:r>
              <a:rPr b="0" lang="pt-BR" sz="2400" strike="noStrike" u="none">
                <a:solidFill>
                  <a:schemeClr val="dk1"/>
                </a:solidFill>
                <a:effectLst/>
                <a:uFillTx/>
                <a:latin typeface="Arial"/>
                <a:ea typeface="Noto Sans CJK SC"/>
              </a:rPr>
              <a:t> </a:t>
            </a:r>
            <a:endParaRPr b="0" lang="pt-BR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76" dur="indefinite" restart="never" nodeType="tmRoot">
          <p:childTnLst>
            <p:seq>
              <p:cTn id="777" dur="indefinite" nodeType="mainSeq">
                <p:childTnLst>
                  <p:par>
                    <p:cTn id="778" fill="hold">
                      <p:stCondLst>
                        <p:cond delay="indefinite"/>
                      </p:stCondLst>
                      <p:childTnLst>
                        <p:par>
                          <p:cTn id="779" fill="hold">
                            <p:stCondLst>
                              <p:cond delay="0"/>
                            </p:stCondLst>
                            <p:childTnLst>
                              <p:par>
                                <p:cTn id="780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2" fill="hold">
                      <p:stCondLst>
                        <p:cond delay="indefinite"/>
                      </p:stCondLst>
                      <p:childTnLst>
                        <p:par>
                          <p:cTn id="783" fill="hold">
                            <p:stCondLst>
                              <p:cond delay="0"/>
                            </p:stCondLst>
                            <p:childTnLst>
                              <p:par>
                                <p:cTn id="784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CaixaDeTexto 6"/>
          <p:cNvSpPr/>
          <p:nvPr/>
        </p:nvSpPr>
        <p:spPr>
          <a:xfrm>
            <a:off x="320040" y="1312200"/>
            <a:ext cx="101124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</a:rPr>
              <a:t>Bibliografia Cap. II: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5" name=""/>
          <p:cNvSpPr/>
          <p:nvPr/>
        </p:nvSpPr>
        <p:spPr>
          <a:xfrm>
            <a:off x="5987880" y="1529640"/>
            <a:ext cx="5994000" cy="57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32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1</a:t>
            </a:r>
            <a:r>
              <a:rPr b="1" lang="en-US" sz="3200" strike="noStrike" u="none">
                <a:solidFill>
                  <a:srgbClr val="ff0000"/>
                </a:solidFill>
                <a:effectLst/>
                <a:uFillTx/>
                <a:latin typeface="DejaVu Sans"/>
                <a:ea typeface="DejaVu Sans"/>
              </a:rPr>
              <a:t>ª</a:t>
            </a:r>
            <a:r>
              <a:rPr b="1" lang="en-US" sz="32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 e 2ª vindas &amp; Julgamentos</a:t>
            </a:r>
            <a:endParaRPr b="0" lang="pt-BR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"/>
          <p:cNvSpPr/>
          <p:nvPr/>
        </p:nvSpPr>
        <p:spPr>
          <a:xfrm>
            <a:off x="1113192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BF06944B-9D37-4795-8040-CF3FAF618B6A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7" name=""/>
          <p:cNvSpPr txBox="1"/>
          <p:nvPr/>
        </p:nvSpPr>
        <p:spPr>
          <a:xfrm>
            <a:off x="564120" y="3030840"/>
            <a:ext cx="10980000" cy="3355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180000" indent="-180000" defTabSz="914400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1ª e 2ª vindas: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Rydelink, M, Blum. E., editores: “Manual de Profecia Messiânica” (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1"/>
              </a:rPr>
              <a:t>trecho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),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2"/>
              </a:rPr>
              <a:t>https://search.brave.com/ask?q=qual+autor+listou+todas+as+profecias+sobre+a+vinda+do+messias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3"/>
              </a:rPr>
              <a:t>https://pt.wikipedia.org/wiki/Tanakh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4"/>
              </a:rPr>
              <a:t>https://search.brave.com/search?q=quais+passagens+do+antigo+testamento+falam+do+messias+como+único+ou+mais+de+um?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 defTabSz="914400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Estado dos mortos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: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  <a:hlinkClick r:id="rId5"/>
              </a:rPr>
              <a:t>https://search.brave.com/search?q=o+que+o+velho+testamento+quer+dizer+com+%22seio+de+Abraão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?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  <a:hlinkClick r:id="rId6"/>
              </a:rPr>
              <a:t>https://www.bibliaonline.com.br/a/diferenca-entre-alma-e-espirito-biblia?b=acf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7"/>
              </a:rPr>
              <a:t>https://search.brave.com/search?q=o+grego+antigo+tinha+artigo+indefinido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?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“Em que momento ocorrerá a ressurreição dos mortos?”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8"/>
              </a:rPr>
              <a:t>https://pedro.jmrezende.com.br/iman/ressurreicao.pdf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0000" indent="-180000" defTabSz="914400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Ressurreição dos mortos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: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ea typeface="Noto Sans CJK SC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O que significa “Oráculos de Deus” em Rm 3:2, Hb 5:12 e 1Pe 4:11? 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9"/>
              </a:rPr>
              <a:t>https://www.esbocandoideias.com/2019/09/oraculos-de-deus-citados-na-biblia.html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  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8" name=""/>
          <p:cNvSpPr txBox="1"/>
          <p:nvPr/>
        </p:nvSpPr>
        <p:spPr>
          <a:xfrm>
            <a:off x="415800" y="2206080"/>
            <a:ext cx="11380680" cy="869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lvl="1" marL="360000" indent="-360000" defTabSz="914400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Font typeface="OpenSymbol"/>
              <a:buAutoNum type="arabicPeriod"/>
            </a:pPr>
            <a:r>
              <a:rPr b="1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0. Imagens</a:t>
            </a:r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de navegador web nos vídeos das aulas que incluem o campo com o endereço da página visitada, </a:t>
            </a:r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	</a:t>
            </a:r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	</a:t>
            </a:r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contém neste a correspondente referência. Os vídeos das aulas estão disponíveis em </a:t>
            </a:r>
            <a:r>
              <a:rPr b="1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  <a:hlinkClick r:id="rId10"/>
              </a:rPr>
              <a:t>pedro.jmrezende.com.br/icea</a:t>
            </a:r>
            <a:br>
              <a:rPr sz="1600"/>
            </a:br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O roteiro é o mesmo de</a:t>
            </a:r>
            <a:r>
              <a:rPr b="1" lang="pt-BR" sz="1600" strike="noStrike" u="none">
                <a:solidFill>
                  <a:srgbClr val="000000"/>
                </a:solidFill>
                <a:effectLst/>
                <a:uFillTx/>
                <a:latin typeface="Arial"/>
                <a:ea typeface="Noto Sans CJK SC"/>
              </a:rPr>
              <a:t>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Lira, E., Dias, M., Borba, T.: “Apostila de Escatologia”,</a:t>
            </a:r>
            <a:r>
              <a:rPr b="0" lang="en-US" sz="1600" strike="noStrike" u="none">
                <a:solidFill>
                  <a:srgbClr val="000000"/>
                </a:solidFill>
                <a:effectLst/>
                <a:uFillTx/>
                <a:latin typeface="FreeSans"/>
              </a:rPr>
              <a:t>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Ed. Centro de Treinamento Bíblico Rhema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9" name=""/>
          <p:cNvSpPr txBox="1"/>
          <p:nvPr/>
        </p:nvSpPr>
        <p:spPr>
          <a:xfrm>
            <a:off x="-7416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CaixaDeTexto 56"/>
          <p:cNvSpPr/>
          <p:nvPr/>
        </p:nvSpPr>
        <p:spPr>
          <a:xfrm>
            <a:off x="320040" y="1312200"/>
            <a:ext cx="10112400" cy="821880"/>
          </a:xfrm>
          <a:prstGeom prst="rect">
            <a:avLst/>
          </a:prstGeom>
          <a:solidFill>
            <a:schemeClr val="lt1">
              <a:alpha val="75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4800" strike="noStrike" u="none">
                <a:solidFill>
                  <a:srgbClr val="3333ff"/>
                </a:solidFill>
                <a:effectLst/>
                <a:uFillTx/>
                <a:latin typeface="Arial"/>
              </a:rPr>
              <a:t>Bibliografia do Capítulo I:</a:t>
            </a:r>
            <a:endParaRPr b="0" lang="pt-BR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1" name=""/>
          <p:cNvSpPr/>
          <p:nvPr/>
        </p:nvSpPr>
        <p:spPr>
          <a:xfrm>
            <a:off x="8213400" y="1565640"/>
            <a:ext cx="2946240" cy="517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en-US" sz="2800" strike="noStrike" u="none">
                <a:solidFill>
                  <a:srgbClr val="ff0000"/>
                </a:solidFill>
                <a:effectLst/>
                <a:uFillTx/>
                <a:latin typeface="Arial"/>
              </a:rPr>
              <a:t>INTRODUÇÃO</a:t>
            </a:r>
            <a:endParaRPr b="0" lang="pt-BR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"/>
          <p:cNvSpPr/>
          <p:nvPr/>
        </p:nvSpPr>
        <p:spPr>
          <a:xfrm>
            <a:off x="11131920" y="6432480"/>
            <a:ext cx="102780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 anchorCtr="1">
            <a:spAutoFit/>
          </a:bodyPr>
          <a:p>
            <a:pPr algn="r">
              <a:lnSpc>
                <a:spcPct val="100000"/>
              </a:lnSpc>
            </a:pPr>
            <a:fld id="{40337BFB-36E7-40E7-99B4-F0163CD6E60A}" type="slidenum"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&lt;número&gt;</a:t>
            </a:fld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3" name=""/>
          <p:cNvSpPr txBox="1"/>
          <p:nvPr/>
        </p:nvSpPr>
        <p:spPr>
          <a:xfrm>
            <a:off x="540000" y="2304000"/>
            <a:ext cx="10980000" cy="37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pPr marL="360000" indent="-360000" defTabSz="914400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Font typeface="OpenSymbol"/>
              <a:buAutoNum type="arabicPeriod" startAt="8"/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Dispensacionalismo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: - 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1"/>
              </a:rPr>
              <a:t>https://pt.wikipedia.org/wiki/Dispensacionalismo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2"/>
              </a:rPr>
              <a:t>https://search.brave.com/search?q=qual+a+origem+do+dispensacionalismo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Ice, Thomas: “Entendendo o Dispensacionalismo”. Ed. Actual, Porto Alegre.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60000" indent="-360000" defTabSz="914400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Font typeface="OpenSymbol"/>
              <a:buAutoNum type="arabicPeriod" startAt="8"/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Dispensacionalismo versus Aliancismo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: 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3"/>
              </a:rPr>
              <a:t>https://search.brave.com/search?q=Irmãos+de+Plymouth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4"/>
              </a:rPr>
              <a:t>https://search.brave.com/search?q=qual+foi+a+vidente+que+influenciou+john+darby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5"/>
              </a:rPr>
              <a:t>https://search.brave.com/search?q=cyrus+scoffield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6"/>
              </a:rPr>
              <a:t>https://search.brave.com/search?q=loucos+para+confundir+os+sábios+biblia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7"/>
              </a:rPr>
              <a:t>https://feparahoje.com.br/dispensacionalismo-ou-aliancismo/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8"/>
              </a:rPr>
              <a:t>https://pedro.jmrezende.com.br/iman/criticas-a-doutrina-pos-trib.pdf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(pg 5-6)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60000" indent="-360000" defTabSz="914400">
              <a:lnSpc>
                <a:spcPct val="115000"/>
              </a:lnSpc>
              <a:spcAft>
                <a:spcPts val="567"/>
              </a:spcAft>
              <a:buClr>
                <a:srgbClr val="000000"/>
              </a:buClr>
              <a:buFont typeface="OpenSymbol"/>
              <a:buAutoNum type="arabicPeriod" startAt="8"/>
            </a:pPr>
            <a:r>
              <a:rPr b="1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Grupos de pessoas abarcados pela Escatologia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- Wayne, Gerry: “A Conspiração de Gênesis 6” Entrevista a respeito em </a:t>
            </a:r>
            <a:br>
              <a:rPr sz="1600"/>
            </a:b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  <a:hlinkClick r:id="rId9"/>
              </a:rPr>
              <a:t>https://pedro.jmrezende.com.br/iman/nephilim.mp4</a:t>
            </a: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FreeSans"/>
              </a:rPr>
              <a:t> 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4" name=""/>
          <p:cNvSpPr txBox="1"/>
          <p:nvPr/>
        </p:nvSpPr>
        <p:spPr>
          <a:xfrm>
            <a:off x="416880" y="4615920"/>
            <a:ext cx="180720" cy="427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spAutoFit/>
          </a:bodyPr>
          <a:p>
            <a:endParaRPr b="0" lang="pt-BR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5" name=""/>
          <p:cNvSpPr txBox="1"/>
          <p:nvPr/>
        </p:nvSpPr>
        <p:spPr>
          <a:xfrm>
            <a:off x="-74160" y="6460920"/>
            <a:ext cx="2242440" cy="334800"/>
          </a:xfrm>
          <a:prstGeom prst="rect">
            <a:avLst/>
          </a:prstGeom>
          <a:noFill/>
          <a:ln w="0">
            <a:noFill/>
          </a:ln>
        </p:spPr>
        <p:txBody>
          <a:bodyPr wrap="none" lIns="90000" rIns="90000" tIns="45000" bIns="45000" anchor="t">
            <a:spAutoFit/>
          </a:bodyPr>
          <a:p>
            <a:r>
              <a:rPr b="0" lang="pt-BR" sz="1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Escatologia - Módulo 2</a:t>
            </a:r>
            <a:endParaRPr b="0" lang="pt-BR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169736</TotalTime>
  <Application>LibreOffice/25.2.3.2$Linux_X86_64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2021-04-08T14:11:37Z</dcterms:created>
  <dc:creator>Yasmin Pimentel</dc:creator>
  <dc:description/>
  <dc:language>pt-BR</dc:language>
  <cp:lastModifiedBy/>
  <cp:lastPrinted>2026-08-24T15:17:23Z</cp:lastPrinted>
  <dcterms:modified xsi:type="dcterms:W3CDTF">2026-10-19T14:54:32Z</dcterms:modified>
  <cp:revision>1602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</vt:r8>
  </property>
  <property fmtid="{D5CDD505-2E9C-101B-9397-08002B2CF9AE}" pid="3" name="PresentationFormat">
    <vt:lpwstr>Widescreen</vt:lpwstr>
  </property>
  <property fmtid="{D5CDD505-2E9C-101B-9397-08002B2CF9AE}" pid="4" name="Slides">
    <vt:r8>17</vt:r8>
  </property>
</Properties>
</file>