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_rels/presentation.xml.rels" ContentType="application/vnd.openxmlformats-package.relationships+xml"/>
  <Override PartName="/ppt/media/image1.png" ContentType="image/png"/>
  <Override PartName="/ppt/media/image2.jpeg" ContentType="image/jpeg"/>
  <Override PartName="/ppt/media/image3.jpeg" ContentType="image/jpeg"/>
  <Override PartName="/ppt/media/media4.mp4" ContentType="video/mp4"/>
  <Override PartName="/ppt/media/image8.png" ContentType="image/png"/>
  <Override PartName="/ppt/media/image5.png" ContentType="image/png"/>
  <Override PartName="/ppt/media/image6.png" ContentType="image/png"/>
  <Override PartName="/ppt/media/image10.png" ContentType="image/png"/>
  <Override PartName="/ppt/media/image7.png" ContentType="image/png"/>
  <Override PartName="/ppt/media/image11.png" ContentType="image/png"/>
  <Override PartName="/ppt/media/image9.png" ContentType="image/png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comments/comment5.xml" ContentType="application/vnd.openxmlformats-officedocument.presentationml.comments+xml"/>
  <Override PartName="/ppt/slides/_rels/slide7.xml.rels" ContentType="application/vnd.openxmlformats-package.relationships+xml"/>
  <Override PartName="/ppt/slides/_rels/slide24.xml.rels" ContentType="application/vnd.openxmlformats-package.relationships+xml"/>
  <Override PartName="/ppt/slides/_rels/slide16.xml.rels" ContentType="application/vnd.openxmlformats-package.relationships+xml"/>
  <Override PartName="/ppt/slides/_rels/slide2.xml.rels" ContentType="application/vnd.openxmlformats-package.relationships+xml"/>
  <Override PartName="/ppt/slides/_rels/slide8.xml.rels" ContentType="application/vnd.openxmlformats-package.relationships+xml"/>
  <Override PartName="/ppt/slides/_rels/slide25.xml.rels" ContentType="application/vnd.openxmlformats-package.relationships+xml"/>
  <Override PartName="/ppt/slides/_rels/slide10.xml.rels" ContentType="application/vnd.openxmlformats-package.relationships+xml"/>
  <Override PartName="/ppt/slides/_rels/slide34.xml.rels" ContentType="application/vnd.openxmlformats-package.relationships+xml"/>
  <Override PartName="/ppt/slides/_rels/slide33.xml.rels" ContentType="application/vnd.openxmlformats-package.relationships+xml"/>
  <Override PartName="/ppt/slides/_rels/slide32.xml.rels" ContentType="application/vnd.openxmlformats-package.relationships+xml"/>
  <Override PartName="/ppt/slides/_rels/slide22.xml.rels" ContentType="application/vnd.openxmlformats-package.relationships+xml"/>
  <Override PartName="/ppt/slides/_rels/slide5.xml.rels" ContentType="application/vnd.openxmlformats-package.relationships+xml"/>
  <Override PartName="/ppt/slides/_rels/slide31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28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27.xml.rels" ContentType="application/vnd.openxmlformats-package.relationships+xml"/>
  <Override PartName="/ppt/slides/_rels/slide6.xml.rels" ContentType="application/vnd.openxmlformats-package.relationships+xml"/>
  <Override PartName="/ppt/slides/_rels/slide23.xml.rels" ContentType="application/vnd.openxmlformats-package.relationships+xml"/>
  <Override PartName="/ppt/slides/_rels/slide35.xml.rels" ContentType="application/vnd.openxmlformats-package.relationships+xml"/>
  <Override PartName="/ppt/slides/_rels/slide36.xml.rels" ContentType="application/vnd.openxmlformats-package.relationships+xml"/>
  <Override PartName="/ppt/slides/_rels/slide1.xml.rels" ContentType="application/vnd.openxmlformats-package.relationships+xml"/>
  <Override PartName="/ppt/slides/_rels/slide19.xml.rels" ContentType="application/vnd.openxmlformats-package.relationships+xml"/>
  <Override PartName="/ppt/slides/_rels/slide12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9.xml.rels" ContentType="application/vnd.openxmlformats-package.relationships+xml"/>
  <Override PartName="/ppt/slides/_rels/slide26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25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22.xml" ContentType="application/vnd.openxmlformats-officedocument.presentationml.slide+xml"/>
  <Override PartName="/ppt/slides/slide34.xml" ContentType="application/vnd.openxmlformats-officedocument.presentationml.slide+xml"/>
  <Override PartName="/ppt/slides/slide23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35.xml" ContentType="application/vnd.openxmlformats-officedocument.presentationml.slide+xml"/>
  <Override PartName="/ppt/slides/slide24.xml" ContentType="application/vnd.openxmlformats-officedocument.presentationml.slide+xml"/>
  <Override PartName="/ppt/slides/slide36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commentAuthors.xml" ContentType="application/vnd.openxmlformats-officedocument.presentationml.commentAuthors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7" r:id="rId7"/>
    <p:sldMasterId id="2147483658" r:id="rId8"/>
    <p:sldMasterId id="2147483659" r:id="rId9"/>
    <p:sldMasterId id="2147483660" r:id="rId10"/>
    <p:sldMasterId id="2147483661" r:id="rId11"/>
    <p:sldMasterId id="2147483662" r:id="rId12"/>
  </p:sldMasterIdLst>
  <p:notesMasterIdLst>
    <p:notesMasterId r:id="rId13"/>
  </p:notesMasterIdLst>
  <p:sldIdLst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4" r:id="rId32"/>
    <p:sldId id="275" r:id="rId33"/>
    <p:sldId id="276" r:id="rId34"/>
    <p:sldId id="277" r:id="rId35"/>
    <p:sldId id="278" r:id="rId36"/>
    <p:sldId id="279" r:id="rId37"/>
    <p:sldId id="280" r:id="rId38"/>
    <p:sldId id="281" r:id="rId39"/>
    <p:sldId id="282" r:id="rId40"/>
    <p:sldId id="283" r:id="rId41"/>
    <p:sldId id="284" r:id="rId42"/>
    <p:sldId id="285" r:id="rId43"/>
    <p:sldId id="286" r:id="rId44"/>
    <p:sldId id="287" r:id="rId45"/>
    <p:sldId id="288" r:id="rId46"/>
    <p:sldId id="289" r:id="rId47"/>
    <p:sldId id="290" r:id="rId48"/>
    <p:sldId id="291" r:id="rId49"/>
  </p:sldIdLst>
  <p:sldSz cx="12192000" cy="6858000"/>
  <p:notesSz cx="6858000" cy="9144000"/>
</p:presentation>
</file>

<file path=ppt/commentAuthors.xml><?xml version="1.0" encoding="utf-8"?>
<p:cmAuthorLst xmlns:p="http://schemas.openxmlformats.org/presentationml/2006/main">
  <p:cmAuthor id="0" name="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notesMaster" Target="notesMasters/notesMaster1.xml"/><Relationship Id="rId14" Type="http://schemas.openxmlformats.org/officeDocument/2006/relationships/slide" Target="slides/slide1.xml"/><Relationship Id="rId15" Type="http://schemas.openxmlformats.org/officeDocument/2006/relationships/slide" Target="slides/slide2.xml"/><Relationship Id="rId16" Type="http://schemas.openxmlformats.org/officeDocument/2006/relationships/slide" Target="slides/slide3.xml"/><Relationship Id="rId17" Type="http://schemas.openxmlformats.org/officeDocument/2006/relationships/slide" Target="slides/slide4.xml"/><Relationship Id="rId18" Type="http://schemas.openxmlformats.org/officeDocument/2006/relationships/slide" Target="slides/slide5.xml"/><Relationship Id="rId19" Type="http://schemas.openxmlformats.org/officeDocument/2006/relationships/slide" Target="slides/slide6.xml"/><Relationship Id="rId20" Type="http://schemas.openxmlformats.org/officeDocument/2006/relationships/slide" Target="slides/slide7.xml"/><Relationship Id="rId21" Type="http://schemas.openxmlformats.org/officeDocument/2006/relationships/slide" Target="slides/slide8.xml"/><Relationship Id="rId22" Type="http://schemas.openxmlformats.org/officeDocument/2006/relationships/slide" Target="slides/slide9.xml"/><Relationship Id="rId23" Type="http://schemas.openxmlformats.org/officeDocument/2006/relationships/slide" Target="slides/slide10.xml"/><Relationship Id="rId24" Type="http://schemas.openxmlformats.org/officeDocument/2006/relationships/slide" Target="slides/slide11.xml"/><Relationship Id="rId25" Type="http://schemas.openxmlformats.org/officeDocument/2006/relationships/slide" Target="slides/slide12.xml"/><Relationship Id="rId26" Type="http://schemas.openxmlformats.org/officeDocument/2006/relationships/slide" Target="slides/slide13.xml"/><Relationship Id="rId27" Type="http://schemas.openxmlformats.org/officeDocument/2006/relationships/slide" Target="slides/slide14.xml"/><Relationship Id="rId28" Type="http://schemas.openxmlformats.org/officeDocument/2006/relationships/slide" Target="slides/slide15.xml"/><Relationship Id="rId29" Type="http://schemas.openxmlformats.org/officeDocument/2006/relationships/slide" Target="slides/slide16.xml"/><Relationship Id="rId30" Type="http://schemas.openxmlformats.org/officeDocument/2006/relationships/slide" Target="slides/slide17.xml"/><Relationship Id="rId31" Type="http://schemas.openxmlformats.org/officeDocument/2006/relationships/slide" Target="slides/slide18.xml"/><Relationship Id="rId32" Type="http://schemas.openxmlformats.org/officeDocument/2006/relationships/slide" Target="slides/slide19.xml"/><Relationship Id="rId33" Type="http://schemas.openxmlformats.org/officeDocument/2006/relationships/slide" Target="slides/slide20.xml"/><Relationship Id="rId34" Type="http://schemas.openxmlformats.org/officeDocument/2006/relationships/slide" Target="slides/slide21.xml"/><Relationship Id="rId35" Type="http://schemas.openxmlformats.org/officeDocument/2006/relationships/slide" Target="slides/slide22.xml"/><Relationship Id="rId36" Type="http://schemas.openxmlformats.org/officeDocument/2006/relationships/slide" Target="slides/slide23.xml"/><Relationship Id="rId37" Type="http://schemas.openxmlformats.org/officeDocument/2006/relationships/slide" Target="slides/slide24.xml"/><Relationship Id="rId38" Type="http://schemas.openxmlformats.org/officeDocument/2006/relationships/slide" Target="slides/slide25.xml"/><Relationship Id="rId39" Type="http://schemas.openxmlformats.org/officeDocument/2006/relationships/slide" Target="slides/slide26.xml"/><Relationship Id="rId40" Type="http://schemas.openxmlformats.org/officeDocument/2006/relationships/slide" Target="slides/slide27.xml"/><Relationship Id="rId41" Type="http://schemas.openxmlformats.org/officeDocument/2006/relationships/slide" Target="slides/slide28.xml"/><Relationship Id="rId42" Type="http://schemas.openxmlformats.org/officeDocument/2006/relationships/slide" Target="slides/slide29.xml"/><Relationship Id="rId43" Type="http://schemas.openxmlformats.org/officeDocument/2006/relationships/slide" Target="slides/slide30.xml"/><Relationship Id="rId44" Type="http://schemas.openxmlformats.org/officeDocument/2006/relationships/slide" Target="slides/slide31.xml"/><Relationship Id="rId45" Type="http://schemas.openxmlformats.org/officeDocument/2006/relationships/slide" Target="slides/slide32.xml"/><Relationship Id="rId46" Type="http://schemas.openxmlformats.org/officeDocument/2006/relationships/slide" Target="slides/slide33.xml"/><Relationship Id="rId47" Type="http://schemas.openxmlformats.org/officeDocument/2006/relationships/slide" Target="slides/slide34.xml"/><Relationship Id="rId48" Type="http://schemas.openxmlformats.org/officeDocument/2006/relationships/slide" Target="slides/slide35.xml"/><Relationship Id="rId49" Type="http://schemas.openxmlformats.org/officeDocument/2006/relationships/slide" Target="slides/slide36.xml"/><Relationship Id="rId50" Type="http://schemas.openxmlformats.org/officeDocument/2006/relationships/presProps" Target="presProps.xml"/><Relationship Id="rId51" Type="http://schemas.openxmlformats.org/officeDocument/2006/relationships/commentAuthors" Target="commentAuthors.xml"/>
</Relationships>
</file>

<file path=ppt/comments/comment5.xml><?xml version="1.0" encoding="utf-8"?>
<p:cmLst xmlns:p="http://schemas.openxmlformats.org/presentationml/2006/main">
  <p:cm authorId="0" dt="2026-04-10T21:50:42.000000000" idx="1">
    <p:pos x="0" y="0"/>
    <p:text/>
  </p:cm>
</p:cmLst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pt-B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mover o slide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notas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&lt;cabeçalho&gt;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1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25BF0C99-7A7F-4042-878D-754535531D15}" type="slidenum"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78120" cy="3078000"/>
          </a:xfrm>
          <a:prstGeom prst="rect">
            <a:avLst/>
          </a:prstGeom>
          <a:ln w="0">
            <a:noFill/>
          </a:ln>
        </p:spPr>
      </p:sp>
      <p:sp>
        <p:nvSpPr>
          <p:cNvPr id="30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78120" cy="4430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1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63520" cy="45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6D6FE49-7EB7-44D4-A7DA-932B21FE4762}" type="slidenum">
              <a:rPr b="0" lang="pt-BR" sz="12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2" name="Espaço Reservado para Anotações 2"/>
          <p:cNvSpPr/>
          <p:nvPr/>
        </p:nvSpPr>
        <p:spPr>
          <a:xfrm>
            <a:off x="685800" y="4400640"/>
            <a:ext cx="5478120" cy="447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 defTabSz="914400">
              <a:lnSpc>
                <a:spcPct val="100000"/>
              </a:lnSpc>
            </a:pPr>
            <a:r>
              <a:rPr b="0" lang="pt-BR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+mn-ea"/>
              </a:rPr>
              <a:t>-Hoje veremos como o apóstolo Paulo tratou o assunto da santificação, processo que deve seguir à salvação. Ele vai nos falar da necessidade de desenvolver a salvação, por meio do processo da santificação.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pt-B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0" lang="pt-BR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+mn-ea"/>
              </a:rPr>
              <a:t>-Uma vez salvos, estando caminhando em obediência  à Deus, no processo da santificação e do nosso crescimento espiritual; precisamos demonstrar na nossa vida prática, os efeitos deste processo. 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pt-B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pt-B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pt-B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pt-B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7320" cy="1317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07320" cy="434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628BE8D-FF6A-40C8-B6DB-6A9A28260AD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7320" cy="1317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07320" cy="434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5067920-B604-4E65-BDE8-E4C3736A46F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7320" cy="1317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07320" cy="434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96830E6D-6077-4B9E-9E52-7E6489C763D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7320" cy="1317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07320" cy="4343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52EFAFFD-B484-4A1D-B9FD-F8133A3D304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35720" cy="2379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algn="ctr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pt-BR" sz="60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Clique para editar o título Mestre</a:t>
            </a:r>
            <a:endParaRPr b="0" lang="pt-BR" sz="6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065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0713015-F08E-4C31-84FE-5462A6203BD9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24000" cy="1591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Clique para editar o título Mestre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63920" cy="486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432000" indent="-3240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24000" cy="3803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t-BR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5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065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6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6F2F850-45FC-48A0-AAAB-359E6F2C1299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24000" cy="1591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Clique para editar o título Mestre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63920" cy="4865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de texto dos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2.º nível de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3.º nível de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4.º nível de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5.º nível de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6.º nível de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7.º nível de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24000" cy="3803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t-BR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" name="PlaceHolder 5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065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6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22960DD-A428-4A7F-ADE6-1EFA6B2B64B1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7320" cy="1317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Clique para editar o título Mestre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07320" cy="4343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432000" indent="-3240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065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58E49C0-A3B0-4C2E-8A8E-E9CF418555BB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0800" cy="5803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Clique para editar o título Mestre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25960" cy="5803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432000" indent="-3240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065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4433353-5A53-4D62-8258-B6F6E01BE2EC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7320" cy="1317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Clique para editar o título Mestre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07320" cy="4343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432000" indent="-3240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065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124F656-DF0B-4FD1-879C-98F018D7533B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5" name="Picture 2" descr=""/>
          <p:cNvPicPr/>
          <p:nvPr/>
        </p:nvPicPr>
        <p:blipFill>
          <a:blip r:embed="rId2"/>
          <a:srcRect l="12584" t="0" r="12620" b="81885"/>
          <a:stretch/>
        </p:blipFill>
        <p:spPr>
          <a:xfrm>
            <a:off x="0" y="-70920"/>
            <a:ext cx="12183840" cy="1298160"/>
          </a:xfrm>
          <a:prstGeom prst="rect">
            <a:avLst/>
          </a:prstGeom>
          <a:noFill/>
          <a:ln w="7632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07320" cy="2844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pt-BR" sz="60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Clique para editar o título Mestre</a:t>
            </a:r>
            <a:endParaRPr b="0" lang="pt-BR" sz="6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07320" cy="149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432000" indent="-3240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pt-BR" sz="2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Clique para editar os estilos de texto Mestres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065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A73A7D1-95E0-4AF8-929D-B9920D77573D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7320" cy="1317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Clique para editar o título Mestre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73200" cy="4343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432000" indent="-3240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73200" cy="4343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065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6D3C9FB-0A15-4DB3-96CF-16E16B7D8D33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07320" cy="1317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Clique para editar o título Mestre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49440" cy="815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marL="432000" indent="-3240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49440" cy="3676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75000" cy="815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75000" cy="3676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065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8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F5287CB-2292-4DBD-8083-4B43C542D858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07320" cy="1317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Clique para editar o título Mestre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065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9196C76-3313-4F31-B066-58A1A6F995F2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065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34920" cy="35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7458A59-33EC-4FF7-9EFE-34BA74FEE65F}" type="slidenum">
              <a:rPr b="0" lang="pt-BR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/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video" Target="../media/media4.mp4"/><Relationship Id="rId2" Type="http://schemas.microsoft.com/office/2007/relationships/media" Target="../media/media4.mp4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4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4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4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hyperlink" Target="https://share.google/aimode/Y5fZj4wyeB0LSvhEa" TargetMode="External"/><Relationship Id="rId2" Type="http://schemas.openxmlformats.org/officeDocument/2006/relationships/hyperlink" Target="https://www.youtube.com/watch?v=BtVC9JJXzMc" TargetMode="External"/><Relationship Id="rId3" Type="http://schemas.openxmlformats.org/officeDocument/2006/relationships/hyperlink" Target="https://share.google/aimode/JaV6eO59CBc941Hh3" TargetMode="External"/><Relationship Id="rId4" Type="http://schemas.openxmlformats.org/officeDocument/2006/relationships/hyperlink" Target="https://www.mundocristao.com.br/blog/calvinismo-e-arminianismo/" TargetMode="External"/><Relationship Id="rId5" Type="http://schemas.openxmlformats.org/officeDocument/2006/relationships/hyperlink" Target="https://pt.wikipedia.org/wiki/Arminianismo" TargetMode="External"/><Relationship Id="rId6" Type="http://schemas.openxmlformats.org/officeDocument/2006/relationships/hyperlink" Target="https://en-wikipedia-org.translate.goog/wiki/J._Stuart_Russell" TargetMode="External"/><Relationship Id="rId7" Type="http://schemas.openxmlformats.org/officeDocument/2006/relationships/hyperlink" Target="https://arquivopreterista.blogspot.com/" TargetMode="External"/><Relationship Id="rId8" Type="http://schemas.openxmlformats.org/officeDocument/2006/relationships/hyperlink" Target="https://pt.wikipedia.org/wiki/Teologia_da_alian&#231;a" TargetMode="External"/><Relationship Id="rId9" Type="http://schemas.openxmlformats.org/officeDocument/2006/relationships/hyperlink" Target="https://voltemosaoevangelho.com/blog/2015/04/4-posicoes-sobre-a-controversia-igreja-e-israel" TargetMode="External"/><Relationship Id="rId10" Type="http://schemas.openxmlformats.org/officeDocument/2006/relationships/hyperlink" Target="https://biblicalhistoricalcontext.com/biblical-inspiration/does-jude-quote-enoch/" TargetMode="External"/><Relationship Id="rId11" Type="http://schemas.openxmlformats.org/officeDocument/2006/relationships/hyperlink" Target="https://search.brave.com/search?q=quais+as+evidencias+biblicas+para+a+alian&#231;a+das+obras" TargetMode="External"/><Relationship Id="rId12" Type="http://schemas.openxmlformats.org/officeDocument/2006/relationships/hyperlink" Target="https://pt.wikipedia.org/wiki/Nova_Alian&#231;a_(B&#237;blia)" TargetMode="External"/><Relationship Id="rId13" Type="http://schemas.openxmlformats.org/officeDocument/2006/relationships/hyperlink" Target="https://pedro.jmrezende.com.br/icea" TargetMode="External"/><Relationship Id="rId14" Type="http://schemas.openxmlformats.org/officeDocument/2006/relationships/slideLayout" Target="../slideLayouts/slideLayout4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hyperlink" Target="https://pt.wikipedia.org/wiki/Dispensacionalismo" TargetMode="External"/><Relationship Id="rId2" Type="http://schemas.openxmlformats.org/officeDocument/2006/relationships/hyperlink" Target="https://search.brave.com/search?q=qual+a+origem+do+dispensacionalismo" TargetMode="External"/><Relationship Id="rId3" Type="http://schemas.openxmlformats.org/officeDocument/2006/relationships/hyperlink" Target="https://search.brave.com/search?q=Irm&#227;os+de+Plymouth" TargetMode="External"/><Relationship Id="rId4" Type="http://schemas.openxmlformats.org/officeDocument/2006/relationships/hyperlink" Target="https://search.brave.com/search?q=qual+foi+a+vidente+que+influenciou+john+darby" TargetMode="External"/><Relationship Id="rId5" Type="http://schemas.openxmlformats.org/officeDocument/2006/relationships/hyperlink" Target="https://search.brave.com/search?q=cyrus+scoffield" TargetMode="External"/><Relationship Id="rId6" Type="http://schemas.openxmlformats.org/officeDocument/2006/relationships/hyperlink" Target="https://search.brave.com/search?q=loucos+para+confundir+os+s&#225;bios+biblia" TargetMode="External"/><Relationship Id="rId7" Type="http://schemas.openxmlformats.org/officeDocument/2006/relationships/hyperlink" Target="https://feparahoje.com.br/dispensacionalismo-ou-aliancismo/" TargetMode="External"/><Relationship Id="rId8" Type="http://schemas.openxmlformats.org/officeDocument/2006/relationships/hyperlink" Target="https://pedro.jmrezende.com.br/iman/criticas-a-doutrina-pos-trib.pdf" TargetMode="External"/><Relationship Id="rId9" Type="http://schemas.openxmlformats.org/officeDocument/2006/relationships/hyperlink" Target="https://pedro.jmrezende.com.br/iman/nephilim.mp4" TargetMode="External"/><Relationship Id="rId10" Type="http://schemas.openxmlformats.org/officeDocument/2006/relationships/slideLayout" Target="../slideLayouts/slideLayout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comments" Target="../comments/commen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0840" y="1068120"/>
            <a:ext cx="11241000" cy="729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  <a:tabLst>
                <a:tab algn="l" pos="0"/>
              </a:tabLst>
            </a:pPr>
            <a:br>
              <a:rPr sz="4800"/>
            </a:br>
            <a:br>
              <a:rPr sz="4800"/>
            </a:br>
            <a:r>
              <a:rPr b="1" lang="pt-BR" sz="4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Estudo de Escatologia</a:t>
            </a:r>
            <a:br>
              <a:rPr sz="4800"/>
            </a:br>
            <a:r>
              <a:rPr b="1" lang="pt-BR" sz="3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Módulo 1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Título 1"/>
          <p:cNvSpPr/>
          <p:nvPr/>
        </p:nvSpPr>
        <p:spPr>
          <a:xfrm>
            <a:off x="0" y="2601000"/>
            <a:ext cx="12183840" cy="40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endParaRPr b="0" lang="pt-BR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74" name="Imagem 9" descr=""/>
          <p:cNvPicPr/>
          <p:nvPr/>
        </p:nvPicPr>
        <p:blipFill>
          <a:blip r:embed="rId1"/>
          <a:stretch/>
        </p:blipFill>
        <p:spPr>
          <a:xfrm>
            <a:off x="726120" y="2891520"/>
            <a:ext cx="4834800" cy="3363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5" name="Imagem 11" descr=""/>
          <p:cNvPicPr/>
          <p:nvPr/>
        </p:nvPicPr>
        <p:blipFill>
          <a:blip r:embed="rId2"/>
          <a:stretch/>
        </p:blipFill>
        <p:spPr>
          <a:xfrm>
            <a:off x="6832080" y="2891520"/>
            <a:ext cx="4443120" cy="3363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aixaDeTexto 11"/>
          <p:cNvSpPr/>
          <p:nvPr/>
        </p:nvSpPr>
        <p:spPr>
          <a:xfrm>
            <a:off x="371520" y="1859760"/>
            <a:ext cx="11670120" cy="4709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3.  A Questão da Interpretação </a:t>
            </a:r>
            <a:r>
              <a:rPr b="0" lang="en-US" sz="3300" strike="noStrike" u="none">
                <a:solidFill>
                  <a:srgbClr val="111111"/>
                </a:solidFill>
                <a:effectLst/>
                <a:uFillTx/>
                <a:latin typeface="Arial"/>
              </a:rPr>
              <a:t>(Hermenêutica)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CaixaDeTexto 10"/>
          <p:cNvSpPr/>
          <p:nvPr/>
        </p:nvSpPr>
        <p:spPr>
          <a:xfrm>
            <a:off x="298080" y="1243800"/>
            <a:ext cx="820080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</a:rPr>
              <a:t>I. Introdução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"/>
          <p:cNvSpPr/>
          <p:nvPr/>
        </p:nvSpPr>
        <p:spPr>
          <a:xfrm>
            <a:off x="72000" y="3060000"/>
            <a:ext cx="11620800" cy="23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algn="just" defTabSz="914400">
              <a:lnSpc>
                <a:spcPct val="150000"/>
              </a:lnSpc>
              <a:spcAft>
                <a:spcPts val="1199"/>
              </a:spcAft>
              <a:buClr>
                <a:srgbClr val="000000"/>
              </a:buClr>
              <a:buFont typeface="OpenSymbol"/>
              <a:buAutoNum type="alphaLcParenR"/>
              <a:tabLst>
                <a:tab algn="l" pos="716040"/>
              </a:tabLst>
            </a:pPr>
            <a:r>
              <a:rPr b="0" lang="pt-B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 - História da Hermenêutica Bíblica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50000"/>
              </a:lnSpc>
              <a:spcAft>
                <a:spcPts val="1199"/>
              </a:spcAft>
              <a:buClr>
                <a:srgbClr val="000000"/>
              </a:buClr>
              <a:buFont typeface="OpenSymbol"/>
              <a:buAutoNum type="alphaLcParenR"/>
              <a:tabLst>
                <a:tab algn="l" pos="716040"/>
              </a:tabLst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- A primazia da Interpretação Literal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50000"/>
              </a:lnSpc>
              <a:spcAft>
                <a:spcPts val="1199"/>
              </a:spcAft>
              <a:buClr>
                <a:srgbClr val="000000"/>
              </a:buClr>
              <a:buFont typeface="OpenSymbol"/>
              <a:buAutoNum type="alphaLcParenR"/>
              <a:tabLst>
                <a:tab algn="l" pos="716040"/>
              </a:tabLst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- O literalismo como base fundamental da Hermenêutica Bíblica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"/>
          <p:cNvSpPr/>
          <p:nvPr/>
        </p:nvSpPr>
        <p:spPr>
          <a:xfrm>
            <a:off x="8460000" y="2880000"/>
            <a:ext cx="3232800" cy="1793880"/>
          </a:xfrm>
          <a:prstGeom prst="wedgeRoundRectCallout">
            <a:avLst>
              <a:gd name="adj1" fmla="val -65603"/>
              <a:gd name="adj2" fmla="val -56144"/>
              <a:gd name="adj3" fmla="val 16667"/>
            </a:avLst>
          </a:prstGeom>
          <a:solidFill>
            <a:srgbClr val="ffffd7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ciência, arte ou teoria da interpretação, que busca compreender e explicar o sentido mais amplo de textos, falas, signos </a:t>
            </a:r>
            <a:br>
              <a:rPr sz="1800"/>
            </a:b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 ações humanas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"/>
          <p:cNvSpPr/>
          <p:nvPr/>
        </p:nvSpPr>
        <p:spPr>
          <a:xfrm>
            <a:off x="11024640" y="630036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34D7B3F3-3DBE-4B75-B967-FA56F78ADA06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1" dur="indefinite" restart="never" nodeType="tmRoot">
          <p:childTnLst>
            <p:seq>
              <p:cTn id="142" dur="indefinite" nodeType="mainSeq">
                <p:childTnLst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aixaDeTexto 19"/>
          <p:cNvSpPr/>
          <p:nvPr/>
        </p:nvSpPr>
        <p:spPr>
          <a:xfrm>
            <a:off x="371520" y="1859760"/>
            <a:ext cx="11670120" cy="4709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3.a) - História da Hermenêutica Bíblica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"/>
          <p:cNvSpPr/>
          <p:nvPr/>
        </p:nvSpPr>
        <p:spPr>
          <a:xfrm>
            <a:off x="-180000" y="2823840"/>
            <a:ext cx="11876040" cy="336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Jesus e mestres judeus usavam interpretação literal. </a:t>
            </a:r>
            <a:r>
              <a:rPr b="1" lang="pt-BR" sz="2400" strike="noStrike" u="none">
                <a:solidFill>
                  <a:srgbClr val="f10d0c"/>
                </a:solidFill>
                <a:effectLst/>
                <a:uFillTx/>
                <a:latin typeface="Arial"/>
                <a:ea typeface="Noto Sans CJK SC"/>
              </a:rPr>
              <a:t>Mt 22:41-46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, </a:t>
            </a:r>
            <a:r>
              <a:rPr b="1" lang="pt-BR" sz="2400" strike="noStrike" u="none">
                <a:solidFill>
                  <a:srgbClr val="f10d0c"/>
                </a:solidFill>
                <a:effectLst/>
                <a:uFillTx/>
                <a:latin typeface="Arial"/>
                <a:ea typeface="Noto Sans CJK SC"/>
              </a:rPr>
              <a:t>24:15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Orígenes, Agostinho (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sec. IV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) e outros teólogos fizeram interpretação </a:t>
            </a:r>
            <a:r>
              <a:rPr b="0" lang="pt-BR" sz="2400" strike="noStrike" u="sng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alegórica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tentando harmonizar a filosofia grega com doutrinas cristãs.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Após a Reforma, muitas doutrinas voltaram a buscar interpretações literais (ex. Justificação pela fé) mas a Escatologia foi exceção (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ex.: Desafio em</a:t>
            </a:r>
            <a:r>
              <a:rPr b="0" lang="pt-BR" sz="2400" strike="noStrike" u="none">
                <a:solidFill>
                  <a:srgbClr val="158466"/>
                </a:solidFill>
                <a:effectLst/>
                <a:uFillTx/>
                <a:latin typeface="Arial"/>
                <a:ea typeface="Noto Sans CJK SC"/>
              </a:rPr>
              <a:t>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Ap 17:5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)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Apenas recentemente, teólogos e estudiosos vem aplicando interpretações mais literais na Escatologia (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após John Darby, </a:t>
            </a:r>
            <a:r>
              <a:rPr b="0" i="1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circa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 1830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).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23" name=""/>
          <p:cNvGrpSpPr/>
          <p:nvPr/>
        </p:nvGrpSpPr>
        <p:grpSpPr>
          <a:xfrm>
            <a:off x="8533440" y="1440000"/>
            <a:ext cx="3412440" cy="1433880"/>
            <a:chOff x="8533440" y="1440000"/>
            <a:chExt cx="3412440" cy="1433880"/>
          </a:xfrm>
        </p:grpSpPr>
        <p:sp>
          <p:nvSpPr>
            <p:cNvPr id="124" name=""/>
            <p:cNvSpPr/>
            <p:nvPr/>
          </p:nvSpPr>
          <p:spPr>
            <a:xfrm rot="34200">
              <a:off x="10686600" y="1794600"/>
              <a:ext cx="1073520" cy="1067400"/>
            </a:xfrm>
            <a:prstGeom prst="wedgeRoundRectCallout">
              <a:avLst>
                <a:gd name="adj1" fmla="val 14657"/>
                <a:gd name="adj2" fmla="val 111716"/>
                <a:gd name="adj3" fmla="val 16667"/>
              </a:avLst>
            </a:prstGeom>
            <a:solidFill>
              <a:srgbClr val="ffffd7"/>
            </a:solidFill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endParaRPr b="0" lang="pt-BR" sz="10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5" name=""/>
            <p:cNvSpPr/>
            <p:nvPr/>
          </p:nvSpPr>
          <p:spPr>
            <a:xfrm>
              <a:off x="8533440" y="1440000"/>
              <a:ext cx="3412440" cy="1433880"/>
            </a:xfrm>
            <a:prstGeom prst="wedgeRoundRectCallout">
              <a:avLst>
                <a:gd name="adj1" fmla="val 31531"/>
                <a:gd name="adj2" fmla="val 49825"/>
                <a:gd name="adj3" fmla="val 16667"/>
              </a:avLst>
            </a:prstGeom>
            <a:solidFill>
              <a:srgbClr val="ffffd7"/>
            </a:solidFill>
            <a:ln w="0">
              <a:solidFill>
                <a:srgbClr val="3465a4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  <a:spcBef>
                  <a:spcPts val="1191"/>
                </a:spcBef>
                <a:spcAft>
                  <a:spcPts val="992"/>
                </a:spcAft>
              </a:pPr>
              <a:r>
                <a:rPr b="0" lang="pt-BR" sz="1800" strike="noStrike" u="none">
                  <a:solidFill>
                    <a:srgbClr val="000000"/>
                  </a:solidFill>
                  <a:effectLst/>
                  <a:uFillTx/>
                  <a:latin typeface="Arial"/>
                  <a:ea typeface="Noto Sans CJK SC"/>
                </a:rPr>
                <a:t>Alegoria é uma forma de expressão figurada que usa simbolismos para representar algo abstrato (ideia, valor, evento, etc.) Ex: parábolas</a:t>
              </a:r>
              <a:endPara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26" name=""/>
          <p:cNvSpPr/>
          <p:nvPr/>
        </p:nvSpPr>
        <p:spPr>
          <a:xfrm flipV="1">
            <a:off x="11310840" y="281808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CaixaDeTexto 18"/>
          <p:cNvSpPr/>
          <p:nvPr/>
        </p:nvSpPr>
        <p:spPr>
          <a:xfrm>
            <a:off x="298080" y="1243800"/>
            <a:ext cx="823320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  <a:ea typeface="Noto Sans CJK SC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3. Hermenêutica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8930160" y="3854160"/>
            <a:ext cx="395388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Jo 6:53-58, Lc 22:19?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6508800" y="6081120"/>
            <a:ext cx="432180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11025000" y="630072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ABE46069-10B3-4DCD-88C2-08787BD1BFA1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9" dur="indefinite" restart="never" nodeType="tmRoot">
          <p:childTnLst>
            <p:seq>
              <p:cTn id="160" dur="indefinite" nodeType="mainSeq">
                <p:childTnLst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aixaDeTexto 24"/>
          <p:cNvSpPr/>
          <p:nvPr/>
        </p:nvSpPr>
        <p:spPr>
          <a:xfrm>
            <a:off x="371520" y="1859760"/>
            <a:ext cx="11670120" cy="4709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3.a) - Hist. Hermenêutica Bíblica ⇢ Século IV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-180000" y="2751840"/>
            <a:ext cx="11876040" cy="371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algn="just" defTabSz="914400">
              <a:lnSpc>
                <a:spcPct val="110000"/>
              </a:lnSpc>
              <a:spcAft>
                <a:spcPts val="1701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1" lang="pt-BR" sz="2600" strike="noStrike" u="none">
                <a:solidFill>
                  <a:srgbClr val="800080"/>
                </a:solidFill>
                <a:effectLst/>
                <a:uFillTx/>
                <a:latin typeface="Arial"/>
                <a:ea typeface="Noto Sans CJK SC"/>
              </a:rPr>
              <a:t>Saiba o que aconteceu de importante para a Igreja no século IV: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	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224000" indent="-216000" defTabSz="914400">
              <a:lnSpc>
                <a:spcPct val="85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</a:tabLst>
            </a:pPr>
            <a:r>
              <a:rPr b="1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312 d.C.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: Constantino tem visão da cruz antes da batalha do rio Milvia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224000" indent="-216000" defTabSz="914400">
              <a:lnSpc>
                <a:spcPct val="85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</a:tabLst>
            </a:pPr>
            <a:r>
              <a:rPr b="1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313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: Édito de Milão, encerra perseguição do Império Romano aos cristãos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224000" indent="-216000" defTabSz="914400">
              <a:lnSpc>
                <a:spcPct val="85000"/>
              </a:lnSpc>
              <a:spcAft>
                <a:spcPts val="1199"/>
              </a:spcAft>
              <a:buClr>
                <a:srgbClr val="111111"/>
              </a:buClr>
              <a:buFont typeface="DejaVu Sans"/>
              <a:buChar char="-"/>
              <a:tabLst>
                <a:tab algn="l" pos="360000"/>
              </a:tabLst>
            </a:pPr>
            <a:r>
              <a:rPr b="1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325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: Concílio de Nicea: 1</a:t>
            </a:r>
            <a:r>
              <a:rPr b="0" lang="pt-BR" sz="2400" strike="noStrike" u="none" baseline="33000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a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 crítica formal e unificação de doutrinas no Império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224000" indent="-216000" defTabSz="914400">
              <a:lnSpc>
                <a:spcPct val="85000"/>
              </a:lnSpc>
              <a:spcAft>
                <a:spcPts val="1199"/>
              </a:spcAft>
              <a:buClr>
                <a:srgbClr val="111111"/>
              </a:buClr>
              <a:buFont typeface="DejaVu Sans"/>
              <a:buChar char="-"/>
              <a:tabLst>
                <a:tab algn="l" pos="360000"/>
              </a:tabLst>
            </a:pPr>
            <a:r>
              <a:rPr b="1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330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: Mudança da capital do Império Romano para Constantinopla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224000" indent="-216000" defTabSz="914400">
              <a:lnSpc>
                <a:spcPct val="85000"/>
              </a:lnSpc>
              <a:spcAft>
                <a:spcPts val="1199"/>
              </a:spcAft>
              <a:buClr>
                <a:srgbClr val="111111"/>
              </a:buClr>
              <a:buFont typeface="DejaVu Sans"/>
              <a:buChar char="-"/>
              <a:tabLst>
                <a:tab algn="l" pos="360000"/>
              </a:tabLst>
            </a:pPr>
            <a:r>
              <a:rPr b="1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338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: Eusébio de Cesareia publica seu tratado teológico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224000" indent="-216000" defTabSz="914400">
              <a:lnSpc>
                <a:spcPct val="90000"/>
              </a:lnSpc>
              <a:spcAft>
                <a:spcPts val="1199"/>
              </a:spcAft>
              <a:buClr>
                <a:srgbClr val="111111"/>
              </a:buClr>
              <a:buFont typeface="DejaVu Sans"/>
              <a:buChar char="-"/>
              <a:tabLst>
                <a:tab algn="l" pos="360000"/>
              </a:tabLst>
            </a:pPr>
            <a:r>
              <a:rPr b="1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382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: Concílio de Constantinopla; Papa encomenda tradução da Biblia </a:t>
            </a:r>
            <a:br>
              <a:rPr sz="2400"/>
            </a:b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para o Latim (Vulgata) a Jerônimo de Estridão (São Jerônimo)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 flipV="1">
            <a:off x="11250000" y="282744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CaixaDeTexto 25"/>
          <p:cNvSpPr/>
          <p:nvPr/>
        </p:nvSpPr>
        <p:spPr>
          <a:xfrm>
            <a:off x="298080" y="1243800"/>
            <a:ext cx="905976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3. Hermenêutica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11025000" y="630072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92A2DB48-BEA6-4920-80F6-7EBED4D92D6A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9" dur="indefinite" restart="never" nodeType="tmRoot">
          <p:childTnLst>
            <p:seq>
              <p:cTn id="190" dur="indefinite" nodeType="mainSeq">
                <p:childTnLst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aixaDeTexto 37"/>
          <p:cNvSpPr/>
          <p:nvPr/>
        </p:nvSpPr>
        <p:spPr>
          <a:xfrm>
            <a:off x="371520" y="1823760"/>
            <a:ext cx="11670120" cy="4709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3.a) - Hist. Hermenêutica Bíblica ⇢ Século IV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-180000" y="2751840"/>
            <a:ext cx="11876040" cy="52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algn="just" defTabSz="914400">
              <a:lnSpc>
                <a:spcPct val="110000"/>
              </a:lnSpc>
              <a:spcAft>
                <a:spcPts val="1701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1" lang="pt-BR" sz="2600" strike="noStrike" u="none">
                <a:solidFill>
                  <a:srgbClr val="800080"/>
                </a:solidFill>
                <a:effectLst/>
                <a:uFillTx/>
                <a:latin typeface="Arial"/>
                <a:ea typeface="Noto Sans CJK SC"/>
              </a:rPr>
              <a:t>Sobre a tradução para a Vulgata:</a:t>
            </a:r>
            <a:endParaRPr b="0" lang="pt-BR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 flipV="1">
            <a:off x="11250000" y="282744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CaixaDeTexto 38"/>
          <p:cNvSpPr/>
          <p:nvPr/>
        </p:nvSpPr>
        <p:spPr>
          <a:xfrm>
            <a:off x="298080" y="1243800"/>
            <a:ext cx="905976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3. Hermenêutica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11025000" y="630072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CBE235FE-21B1-4F2E-88E6-84522C6342AB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637200" y="3348000"/>
            <a:ext cx="11338200" cy="319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180000" indent="-180000">
              <a:lnSpc>
                <a:spcPct val="90000"/>
              </a:lnSpc>
              <a:spcAft>
                <a:spcPts val="567"/>
              </a:spcAft>
              <a:tabLst>
                <a:tab algn="l" pos="0"/>
              </a:tabLst>
            </a:pP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Liberation Sans Narrow"/>
                <a:ea typeface="Noto Sans CJK SC"/>
              </a:rPr>
              <a:t>-  A tradução foi realizada entre </a:t>
            </a:r>
            <a:r>
              <a:rPr b="1" lang="pt-BR" sz="2400" strike="noStrike" u="none">
                <a:solidFill>
                  <a:srgbClr val="111111"/>
                </a:solidFill>
                <a:effectLst/>
                <a:uFillTx/>
                <a:latin typeface="Liberation Sans Narrow"/>
                <a:ea typeface="Noto Sans CJK SC"/>
              </a:rPr>
              <a:t>382 e 405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Liberation Sans Narrow"/>
                <a:ea typeface="Noto Sans CJK SC"/>
              </a:rPr>
              <a:t> d.C., inicialmente a pedido do Papa Dâmaso I para revisar as traduções latinas existentes (</a:t>
            </a:r>
            <a:r>
              <a:rPr b="0" i="1" lang="pt-BR" sz="2400" strike="noStrike" u="none">
                <a:solidFill>
                  <a:srgbClr val="111111"/>
                </a:solidFill>
                <a:effectLst/>
                <a:uFillTx/>
                <a:latin typeface="Liberation Sans Narrow"/>
                <a:ea typeface="Noto Sans CJK SC"/>
              </a:rPr>
              <a:t>Vetus Latina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Liberation Sans Narrow"/>
                <a:ea typeface="Noto Sans CJK SC"/>
              </a:rPr>
              <a:t>) e posteriormente para criar uma versão mais fiel aos originais. O processo de tradução dividiu-se em duas etapas principais: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0000" indent="-180000">
              <a:lnSpc>
                <a:spcPct val="90000"/>
              </a:lnSpc>
              <a:spcAft>
                <a:spcPts val="567"/>
              </a:spcAft>
              <a:tabLst>
                <a:tab algn="l" pos="0"/>
              </a:tabLst>
            </a:pP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Liberation Sans Narrow"/>
                <a:ea typeface="Noto Sans CJK SC"/>
              </a:rPr>
              <a:t>-  </a:t>
            </a:r>
            <a:r>
              <a:rPr b="1" lang="pt-BR" sz="2400" strike="noStrike" u="none">
                <a:solidFill>
                  <a:srgbClr val="111111"/>
                </a:solidFill>
                <a:effectLst/>
                <a:uFillTx/>
                <a:latin typeface="Liberation Sans Narrow"/>
                <a:ea typeface="Noto Sans CJK SC"/>
              </a:rPr>
              <a:t>Novo Testamento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Liberation Sans Narrow"/>
                <a:ea typeface="Noto Sans CJK SC"/>
              </a:rPr>
              <a:t>: Jerônimo revisou textos latinos já em circulação, comparando-os com textos gregos para corrigir erros e padronizar o texto, entregando os Evangelhos revisados em 384. 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0000" indent="-180000">
              <a:lnSpc>
                <a:spcPct val="90000"/>
              </a:lnSpc>
              <a:spcAft>
                <a:spcPts val="567"/>
              </a:spcAft>
              <a:tabLst>
                <a:tab algn="l" pos="0"/>
              </a:tabLst>
            </a:pP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Liberation Sans Narrow"/>
                <a:ea typeface="Noto Sans CJK SC"/>
              </a:rPr>
              <a:t>-  </a:t>
            </a:r>
            <a:r>
              <a:rPr b="1" lang="pt-BR" sz="2400" strike="noStrike" u="none">
                <a:solidFill>
                  <a:srgbClr val="111111"/>
                </a:solidFill>
                <a:effectLst/>
                <a:uFillTx/>
                <a:latin typeface="Liberation Sans Narrow"/>
                <a:ea typeface="Noto Sans CJK SC"/>
              </a:rPr>
              <a:t>Antigo Testamento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Liberation Sans Narrow"/>
                <a:ea typeface="Noto Sans CJK SC"/>
              </a:rPr>
              <a:t>: Inicialmente traduziu os Salmos a partir da Septuaginta (grego), mas, insatisfeito com as imprecisões, mudou-se para a Palestina e traduziu a maior parte do Antigo Testamento diretamente do hebraico original (</a:t>
            </a:r>
            <a:r>
              <a:rPr b="0" i="1" lang="pt-BR" sz="2400" strike="noStrike" u="none">
                <a:solidFill>
                  <a:srgbClr val="111111"/>
                </a:solidFill>
                <a:effectLst/>
                <a:uFillTx/>
                <a:latin typeface="Liberation Sans Narrow"/>
                <a:ea typeface="Noto Sans CJK SC"/>
              </a:rPr>
              <a:t>veritas hebraica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Liberation Sans Narrow"/>
                <a:ea typeface="Noto Sans CJK SC"/>
              </a:rPr>
              <a:t>), estudando o idioma com rabinos  locais.  Para livros como Tobias e Judite, utilizou textos em aramaico.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3" dur="indefinite" restart="never" nodeType="tmRoot">
          <p:childTnLst>
            <p:seq>
              <p:cTn id="224" dur="indefinite" nodeType="mainSeq">
                <p:childTnLst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"/>
          <p:cNvSpPr/>
          <p:nvPr/>
        </p:nvSpPr>
        <p:spPr>
          <a:xfrm flipV="1">
            <a:off x="11250000" y="282744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CaixaDeTexto 33"/>
          <p:cNvSpPr/>
          <p:nvPr/>
        </p:nvSpPr>
        <p:spPr>
          <a:xfrm>
            <a:off x="298080" y="1243800"/>
            <a:ext cx="1085976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  <a:ea typeface="Noto Sans CJK SC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3. Hermenêutica ⇢</a:t>
            </a:r>
            <a:r>
              <a:rPr b="1" lang="en-US" sz="2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b="1" lang="en-US" sz="28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a) História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7" name="" descr="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800000" y="2004480"/>
            <a:ext cx="8626320" cy="4851360"/>
          </a:xfrm>
          <a:prstGeom prst="rect">
            <a:avLst/>
          </a:prstGeom>
          <a:ln w="0">
            <a:noFill/>
          </a:ln>
        </p:spPr>
      </p:pic>
      <p:sp>
        <p:nvSpPr>
          <p:cNvPr id="148" name=""/>
          <p:cNvSpPr/>
          <p:nvPr/>
        </p:nvSpPr>
        <p:spPr>
          <a:xfrm>
            <a:off x="11025000" y="630072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A40CB946-35A5-4ACC-A72F-98A197389A88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41" dur="indefinite" restart="never" nodeType="tmRoot">
          <p:childTnLst>
            <p:seq>
              <p:cTn id="242" dur="indefinite" nodeType="mainSeq">
                <p:childTnLst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aixaDeTexto 30"/>
          <p:cNvSpPr/>
          <p:nvPr/>
        </p:nvSpPr>
        <p:spPr>
          <a:xfrm>
            <a:off x="371520" y="1859760"/>
            <a:ext cx="11670120" cy="4709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3.a) - Hist. Hermenêutica Bíblica ⇢ Literal x Alegórica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-180000" y="2751840"/>
            <a:ext cx="11876040" cy="368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algn="just" defTabSz="914400">
              <a:lnSpc>
                <a:spcPct val="110000"/>
              </a:lnSpc>
              <a:spcAft>
                <a:spcPts val="1701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1" lang="pt-BR" sz="2600" strike="noStrike" u="none">
                <a:solidFill>
                  <a:srgbClr val="800080"/>
                </a:solidFill>
                <a:effectLst/>
                <a:uFillTx/>
                <a:latin typeface="Arial"/>
                <a:ea typeface="Noto Sans CJK SC"/>
              </a:rPr>
              <a:t>Exemplo: Como interpretar, literal ou alegoricamente</a:t>
            </a:r>
            <a:r>
              <a:rPr b="1" lang="pt-BR" sz="26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, </a:t>
            </a:r>
            <a:r>
              <a:rPr b="1" lang="pt-BR" sz="26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Jo 6:53-58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?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	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224000" indent="-216000" defTabSz="914400">
              <a:lnSpc>
                <a:spcPct val="85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</a:tabLst>
            </a:pPr>
            <a:r>
              <a:rPr b="1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Literalmente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: A carne foi transformada em corpo de glória e subiu ao céu. </a:t>
            </a:r>
            <a:br>
              <a:rPr sz="2400"/>
            </a:b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O sangue que foi vertido na cruz correu ao chão e foi absorvido pela terra.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224000" indent="-216000" defTabSz="914400">
              <a:lnSpc>
                <a:spcPct val="85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</a:tabLst>
            </a:pPr>
            <a:r>
              <a:rPr b="1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Alegoricamente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: No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Jo 6:53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 original, “carne” é </a:t>
            </a:r>
            <a:r>
              <a:rPr b="0" i="1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sarka, 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que também pode ser “corpo”. Pistas: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Lc 22:19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 (</a:t>
            </a:r>
            <a:r>
              <a:rPr b="0" i="1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isto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 é meu corpo),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Rm 14:17</a:t>
            </a:r>
            <a:r>
              <a:rPr b="1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,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Lc 17:21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,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Mt 11:12</a:t>
            </a:r>
            <a:r>
              <a:rPr b="1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224000" indent="-216000" defTabSz="914400">
              <a:lnSpc>
                <a:spcPct val="85000"/>
              </a:lnSpc>
              <a:spcAft>
                <a:spcPts val="1199"/>
              </a:spcAft>
              <a:buClr>
                <a:srgbClr val="111111"/>
              </a:buClr>
              <a:buFont typeface="DejaVu Sans"/>
              <a:buChar char="-"/>
              <a:tabLst>
                <a:tab algn="l" pos="360000"/>
              </a:tabLst>
            </a:pPr>
            <a:r>
              <a:rPr b="0" lang="pt-BR" sz="2400" strike="noStrike" u="sng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Conclusão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: Tal exemplo sugere que, quando a passagem pede interpretação alegórica, ela própria o indica, enquanto outras indicam pistas p/ interpretá-la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224000" indent="-216000" defTabSz="914400">
              <a:lnSpc>
                <a:spcPct val="85000"/>
              </a:lnSpc>
              <a:spcAft>
                <a:spcPts val="1199"/>
              </a:spcAft>
              <a:buClr>
                <a:srgbClr val="111111"/>
              </a:buClr>
              <a:buFont typeface="DejaVu Sans"/>
              <a:buChar char="-"/>
              <a:tabLst>
                <a:tab algn="l" pos="360000"/>
              </a:tabLst>
            </a:pP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O problema que surge com a Igreja mundanizada é o de forçar uma ou outra por motivos escusos, sem indicação dela pela própria passagem analisada.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 flipV="1">
            <a:off x="11250000" y="282744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CaixaDeTexto 31"/>
          <p:cNvSpPr/>
          <p:nvPr/>
        </p:nvSpPr>
        <p:spPr>
          <a:xfrm>
            <a:off x="298080" y="1243800"/>
            <a:ext cx="833976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  <a:ea typeface="Noto Sans CJK SC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3. Hermenêutica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11025000" y="630072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36384BBB-EFD3-4825-B466-091025FDBC09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47" dur="indefinite" restart="never" nodeType="tmRoot">
          <p:childTnLst>
            <p:seq>
              <p:cTn id="248" dur="indefinite" nodeType="mainSeq">
                <p:childTnLst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aixaDeTexto 7"/>
          <p:cNvSpPr/>
          <p:nvPr/>
        </p:nvSpPr>
        <p:spPr>
          <a:xfrm>
            <a:off x="371520" y="1859760"/>
            <a:ext cx="11670120" cy="4709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3.b) - Primazia da Interpretação Literal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-180000" y="2823840"/>
            <a:ext cx="11876040" cy="351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Interpretação literal é usada em todas outras doutrinas. T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eologia ou Doutrina?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Sem literalismo, dá-se liberdade para interpretações particulares de profecias.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As profecias já cumpridas ocorreram de forma literal, por que as outras não?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Mt 24:1-2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 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Porque, p. ex., linguagem da época é insuficiente:</a:t>
            </a:r>
            <a:r>
              <a:rPr b="0" lang="pt-BR" sz="2400" strike="noStrike" u="none">
                <a:solidFill>
                  <a:srgbClr val="158466"/>
                </a:solidFill>
                <a:effectLst/>
                <a:uFillTx/>
                <a:latin typeface="Arial"/>
                <a:ea typeface="Noto Sans CJK SC"/>
              </a:rPr>
              <a:t>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Jr 23:20; 30:24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Se não for cumprida literalmente, como saberemos que já se cumpriu?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Deus não mente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Nm 23:19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. Ao prometer algo a Israel, Deus se refere a um Israel literal, i.e. ao povo judeu. (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críti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ca à doutrina supersessionista; ver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Ap 2.9</a:t>
            </a:r>
            <a:r>
              <a:rPr b="0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)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"/>
          <p:cNvSpPr/>
          <p:nvPr/>
        </p:nvSpPr>
        <p:spPr>
          <a:xfrm flipV="1">
            <a:off x="11250000" y="282744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CaixaDeTexto 21"/>
          <p:cNvSpPr/>
          <p:nvPr/>
        </p:nvSpPr>
        <p:spPr>
          <a:xfrm>
            <a:off x="298080" y="1243800"/>
            <a:ext cx="851976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  <a:ea typeface="Noto Sans CJK SC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3. Hermenêutica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"/>
          <p:cNvSpPr/>
          <p:nvPr/>
        </p:nvSpPr>
        <p:spPr>
          <a:xfrm>
            <a:off x="11025000" y="630072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6F0D8B86-9D9B-45A6-9BF5-84AE0FB8DB61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3" dur="indefinite" restart="never" nodeType="tmRoot">
          <p:childTnLst>
            <p:seq>
              <p:cTn id="274" dur="indefinite" nodeType="mainSeq">
                <p:childTnLst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aixaDeTexto 26"/>
          <p:cNvSpPr/>
          <p:nvPr/>
        </p:nvSpPr>
        <p:spPr>
          <a:xfrm>
            <a:off x="371520" y="1787760"/>
            <a:ext cx="11670120" cy="4709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3.b) - P. da Interpretação Literal ⇢ Teologia ou Doutrina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"/>
          <p:cNvSpPr/>
          <p:nvPr/>
        </p:nvSpPr>
        <p:spPr>
          <a:xfrm>
            <a:off x="-180000" y="2643840"/>
            <a:ext cx="11876040" cy="390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1" lang="pt-BR" sz="2600" strike="noStrike" u="none">
                <a:solidFill>
                  <a:srgbClr val="800080"/>
                </a:solidFill>
                <a:effectLst/>
                <a:uFillTx/>
                <a:latin typeface="Arial"/>
                <a:ea typeface="Noto Sans CJK SC"/>
              </a:rPr>
              <a:t>Diferenças entre Teologias e Doutrinas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: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224000" indent="-2160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</a:tabLst>
            </a:pPr>
            <a:r>
              <a:rPr b="1" lang="pt-BR" sz="2400" strike="noStrike" u="none">
                <a:solidFill>
                  <a:srgbClr val="1c1c1c"/>
                </a:solidFill>
                <a:effectLst/>
                <a:uFillTx/>
                <a:latin typeface="Arial"/>
                <a:ea typeface="Noto Sans CJK SC"/>
              </a:rPr>
              <a:t>Teologia</a:t>
            </a:r>
            <a:r>
              <a:rPr b="0" lang="pt-BR" sz="2400" strike="noStrike" u="none">
                <a:solidFill>
                  <a:srgbClr val="1c1c1c"/>
                </a:solidFill>
                <a:effectLst/>
                <a:uFillTx/>
                <a:latin typeface="Arial"/>
                <a:ea typeface="Noto Sans CJK SC"/>
              </a:rPr>
              <a:t> (O Processo/Estudo): Busca de compreensão racional da fé e da autorrevelação de Deus baseada nas Escrituras. (reflexiva, especulativa)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224000" indent="-2160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</a:tabLst>
            </a:pPr>
            <a:r>
              <a:rPr b="1" lang="pt-BR" sz="2400" strike="noStrike" u="none">
                <a:solidFill>
                  <a:srgbClr val="1c1c1c"/>
                </a:solidFill>
                <a:effectLst/>
                <a:uFillTx/>
                <a:latin typeface="Arial"/>
                <a:ea typeface="Noto Sans CJK SC"/>
              </a:rPr>
              <a:t>Doutrina</a:t>
            </a:r>
            <a:r>
              <a:rPr b="0" lang="pt-BR" sz="2400" strike="noStrike" u="none">
                <a:solidFill>
                  <a:srgbClr val="1c1c1c"/>
                </a:solidFill>
                <a:effectLst/>
                <a:uFillTx/>
                <a:latin typeface="Arial"/>
                <a:ea typeface="Noto Sans CJK SC"/>
              </a:rPr>
              <a:t> (O Ensino/Aplicação): Coleção de ensinamentos tidos como dogma por autoridade, relacionados a fé e práticas na Igreja. (normativa, dogmática)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224000" indent="-2160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</a:tabLst>
            </a:pPr>
            <a:r>
              <a:rPr b="0" lang="pt-BR" sz="2400" strike="noStrike" u="sng">
                <a:solidFill>
                  <a:srgbClr val="1c1c1c"/>
                </a:solidFill>
                <a:effectLst/>
                <a:uFillTx/>
                <a:latin typeface="Arial"/>
                <a:ea typeface="Noto Sans CJK SC"/>
              </a:rPr>
              <a:t>Analogia</a:t>
            </a:r>
            <a:r>
              <a:rPr b="0" lang="pt-BR" sz="2400" strike="noStrike" u="none">
                <a:solidFill>
                  <a:srgbClr val="1c1c1c"/>
                </a:solidFill>
                <a:effectLst/>
                <a:uFillTx/>
                <a:latin typeface="Arial"/>
                <a:ea typeface="Noto Sans CJK SC"/>
              </a:rPr>
              <a:t>: Se uma Teologia é como um tipo de “ciência” que investiga o Divino e a Bíblia através da mesma, uma Doutrina é como a “tecnologia” que põe em prática o resultado dessa investigação. Ou seja, a doutrina organiza a fé para instrução, enquanto a teologia analisa as bases dessa fé.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"/>
          <p:cNvSpPr/>
          <p:nvPr/>
        </p:nvSpPr>
        <p:spPr>
          <a:xfrm flipV="1">
            <a:off x="11250000" y="282744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CaixaDeTexto 27"/>
          <p:cNvSpPr/>
          <p:nvPr/>
        </p:nvSpPr>
        <p:spPr>
          <a:xfrm>
            <a:off x="298080" y="1243800"/>
            <a:ext cx="833976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  <a:ea typeface="Noto Sans CJK SC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3. Hermenêutica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"/>
          <p:cNvSpPr/>
          <p:nvPr/>
        </p:nvSpPr>
        <p:spPr>
          <a:xfrm>
            <a:off x="11025000" y="630072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BCB8C074-2A95-4C01-A155-C5139D05C493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9" dur="indefinite" restart="never" nodeType="tmRoot">
          <p:childTnLst>
            <p:seq>
              <p:cTn id="300" dur="indefinite" nodeType="mainSeq">
                <p:childTnLst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aixaDeTexto 39"/>
          <p:cNvSpPr/>
          <p:nvPr/>
        </p:nvSpPr>
        <p:spPr>
          <a:xfrm>
            <a:off x="371520" y="1787760"/>
            <a:ext cx="11670120" cy="4709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3.b) - P. da Interpretação Literal ⇢ Teologia ou Doutrina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"/>
          <p:cNvSpPr/>
          <p:nvPr/>
        </p:nvSpPr>
        <p:spPr>
          <a:xfrm>
            <a:off x="-180000" y="2643840"/>
            <a:ext cx="12056040" cy="390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1" lang="pt-BR" sz="2600" strike="noStrike" u="none">
                <a:solidFill>
                  <a:srgbClr val="800080"/>
                </a:solidFill>
                <a:effectLst/>
                <a:uFillTx/>
                <a:latin typeface="Arial"/>
                <a:ea typeface="Noto Sans CJK SC"/>
              </a:rPr>
              <a:t>Exemplos no Cristianismo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: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224000" indent="-2160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</a:tabLst>
            </a:pPr>
            <a:r>
              <a:rPr b="1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Teologias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: Calvinista ( 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FreeSans"/>
                <a:ea typeface="FreeSans"/>
              </a:rPr>
              <a:t>⊇ </a:t>
            </a:r>
            <a:r>
              <a:rPr b="0" i="1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D.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 da </a:t>
            </a:r>
            <a:r>
              <a:rPr b="0" i="1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predestinação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), Arminiana (</a:t>
            </a:r>
            <a:r>
              <a:rPr b="0" i="1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Graça preveniente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)  Aliancista (</a:t>
            </a:r>
            <a:r>
              <a:rPr b="0" i="1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um só povo de Deus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), Libertária (foco na </a:t>
            </a:r>
            <a:r>
              <a:rPr b="0" i="1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Justiça social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), Católica (C</a:t>
            </a:r>
            <a:r>
              <a:rPr b="0" i="1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ânon, Tradição, Eucarística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), Ortodoxa Oriental (</a:t>
            </a:r>
            <a:r>
              <a:rPr b="0" i="1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Trinitária monoteísta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), etc.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188000" indent="-2160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</a:tabLst>
            </a:pPr>
            <a:r>
              <a:rPr b="1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Doutrinas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: </a:t>
            </a:r>
            <a:r>
              <a:rPr b="0" lang="pt-BR" sz="2400" strike="noStrike" u="sng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Básicas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: Divina Trindade, Pecado Original, Nascimento Virginal, Jesus sem Pecado, Ressurreição, 2.</a:t>
            </a:r>
            <a:r>
              <a:rPr b="0" lang="pt-BR" sz="2400" strike="noStrike" u="none" baseline="33000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a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 Vinda, Julgamentos Divinos (i.e. </a:t>
            </a:r>
            <a:r>
              <a:rPr b="0" i="1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credos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)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188000" indent="-2160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</a:tabLst>
            </a:pPr>
            <a:r>
              <a:rPr b="0" lang="pt-BR" sz="2400" strike="noStrike" u="sng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Elaboradas / Mistas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: Predestinação, Graça Preveniente, Dispensacionalismo, Supersessionismo (Substituição), Preterismo, Reconstrucionismo (Domínio),  Israelismo Britânico, Pre/Pos/A-milenismo, Pre/Meso/Pos-Tribulacionismo, etc.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"/>
          <p:cNvSpPr/>
          <p:nvPr/>
        </p:nvSpPr>
        <p:spPr>
          <a:xfrm flipV="1">
            <a:off x="11250000" y="282744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CaixaDeTexto 40"/>
          <p:cNvSpPr/>
          <p:nvPr/>
        </p:nvSpPr>
        <p:spPr>
          <a:xfrm>
            <a:off x="298080" y="1243800"/>
            <a:ext cx="833976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  <a:ea typeface="Noto Sans CJK SC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3. Hermenêutica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"/>
          <p:cNvSpPr/>
          <p:nvPr/>
        </p:nvSpPr>
        <p:spPr>
          <a:xfrm>
            <a:off x="11164320" y="643248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0907C4DB-4307-4F3D-8FFA-42460AE6773C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21" dur="indefinite" restart="never" nodeType="tmRoot">
          <p:childTnLst>
            <p:seq>
              <p:cTn id="322" dur="indefinite" nodeType="mainSeq">
                <p:childTnLst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CaixaDeTexto 32"/>
          <p:cNvSpPr/>
          <p:nvPr/>
        </p:nvSpPr>
        <p:spPr>
          <a:xfrm>
            <a:off x="371520" y="1787760"/>
            <a:ext cx="11784600" cy="4709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3.b) - P. da Interpretação Literal ⇢ Teologias e o mundo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"/>
          <p:cNvSpPr/>
          <p:nvPr/>
        </p:nvSpPr>
        <p:spPr>
          <a:xfrm>
            <a:off x="-180000" y="2643840"/>
            <a:ext cx="12237840" cy="369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1" lang="pt-BR" sz="2600" strike="noStrike" u="none">
                <a:solidFill>
                  <a:srgbClr val="800080"/>
                </a:solidFill>
                <a:effectLst/>
                <a:uFillTx/>
                <a:latin typeface="Arial"/>
                <a:ea typeface="Noto Sans CJK SC"/>
              </a:rPr>
              <a:t>Um exemplo de Teologia</a:t>
            </a:r>
            <a:r>
              <a:rPr b="1" lang="pt-BR" sz="26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 </a:t>
            </a:r>
            <a:r>
              <a:rPr b="0" lang="pt-BR" sz="26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(</a:t>
            </a:r>
            <a:r>
              <a:rPr b="0" lang="pt-BR" sz="2600" strike="noStrike" u="sng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fundamental</a:t>
            </a:r>
            <a:r>
              <a:rPr b="0" lang="pt-BR" sz="26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 para a Reforma): </a:t>
            </a:r>
            <a:r>
              <a:rPr b="1" lang="pt-BR" sz="26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Calvinismo</a:t>
            </a:r>
            <a:endParaRPr b="0" lang="pt-BR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188000" indent="-216000" defTabSz="914400">
              <a:lnSpc>
                <a:spcPct val="90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  <a:tab algn="l" pos="1440000"/>
              </a:tabLst>
            </a:pPr>
            <a:r>
              <a:rPr b="1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1</a:t>
            </a:r>
            <a:r>
              <a:rPr b="1" lang="pt-BR" sz="2400" strike="noStrike" u="none" baseline="33000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a</a:t>
            </a:r>
            <a:r>
              <a:rPr b="1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 Fase da Reforma Protestante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: 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1517: Lutero apresenta / divulga 95 teses</a:t>
            </a:r>
            <a:br>
              <a:rPr sz="2400"/>
            </a:b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1521: Papa excomunga Lutero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1522: L. foragido traduz e publica o N.T.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188000" indent="-216000" defTabSz="914400">
              <a:lnSpc>
                <a:spcPct val="90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  <a:tab algn="l" pos="1440000"/>
              </a:tabLst>
            </a:pPr>
            <a:r>
              <a:rPr b="1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Contrarreforma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: 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1540: Papa ordena a Compania de Jesus</a:t>
            </a:r>
            <a:br>
              <a:rPr sz="2400"/>
            </a:b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1545-47 (51, 62): Concílio de Trento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1549: Jesuítas são enviados ao Brasil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188000" indent="-216000" defTabSz="914400">
              <a:lnSpc>
                <a:spcPct val="85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</a:tabLst>
            </a:pPr>
            <a:r>
              <a:rPr b="1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Imbricação com a Geopolítica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: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1502: Portugal vende ‘cartazes’ no Índico</a:t>
            </a:r>
            <a:br>
              <a:rPr sz="2400"/>
            </a:b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1507-1622: Portugal controla Ormuz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1511-1641: Portugal controla Málaca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188000" indent="-216000" defTabSz="914400">
              <a:lnSpc>
                <a:spcPct val="85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</a:tabLst>
            </a:pP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Guerras e Ética Protestante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: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1546-1648: Até o tratado Vestfália</a:t>
            </a:r>
            <a:br>
              <a:rPr sz="2400"/>
            </a:b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1621- Criação da W.I.C. na Holanda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1668, 1694: Primeiros Bancos Centrais 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	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"/>
          <p:cNvSpPr/>
          <p:nvPr/>
        </p:nvSpPr>
        <p:spPr>
          <a:xfrm flipV="1">
            <a:off x="11250000" y="282744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CaixaDeTexto 34"/>
          <p:cNvSpPr/>
          <p:nvPr/>
        </p:nvSpPr>
        <p:spPr>
          <a:xfrm>
            <a:off x="298080" y="1243800"/>
            <a:ext cx="833976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  <a:ea typeface="Noto Sans CJK SC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3. Hermenêutica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"/>
          <p:cNvSpPr/>
          <p:nvPr/>
        </p:nvSpPr>
        <p:spPr>
          <a:xfrm>
            <a:off x="11164320" y="641124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63147A5A-D37E-40CC-B0AB-B1FB90ADA2DB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43" dur="indefinite" restart="never" nodeType="tmRoot">
          <p:childTnLst>
            <p:seq>
              <p:cTn id="344" dur="indefinite" nodeType="mainSeq">
                <p:childTnLst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aixaDeTexto 3"/>
          <p:cNvSpPr/>
          <p:nvPr/>
        </p:nvSpPr>
        <p:spPr>
          <a:xfrm>
            <a:off x="320040" y="1312200"/>
            <a:ext cx="1101276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</a:rPr>
              <a:t>Índice deste Estudo em Escatologia: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CaixaDeTexto 4"/>
          <p:cNvSpPr/>
          <p:nvPr/>
        </p:nvSpPr>
        <p:spPr>
          <a:xfrm>
            <a:off x="358560" y="2182680"/>
            <a:ext cx="11225880" cy="421776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57120" indent="-357120" defTabSz="914400">
              <a:lnSpc>
                <a:spcPct val="115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2400" strike="noStrike" u="none">
                <a:solidFill>
                  <a:srgbClr val="158466"/>
                </a:solidFill>
                <a:effectLst/>
                <a:uFillTx/>
                <a:latin typeface="Arial"/>
              </a:rPr>
              <a:t>INTRODUÇÃO (Módulo 1)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47840" indent="-447840" defTabSz="914400">
              <a:lnSpc>
                <a:spcPct val="115000"/>
              </a:lnSpc>
              <a:buClr>
                <a:srgbClr val="ff0000"/>
              </a:buClr>
              <a:buFont typeface="OpenSymbol"/>
              <a:buAutoNum type="romanUcPeriod" startAt="2"/>
            </a:pPr>
            <a:r>
              <a:rPr b="1" lang="en-US" sz="24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RESSURREIÇÃO DOS MORTOS E O JUÍZO ETERNO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47840" indent="-447840" defTabSz="914400">
              <a:lnSpc>
                <a:spcPct val="115000"/>
              </a:lnSpc>
              <a:buClr>
                <a:srgbClr val="ff0000"/>
              </a:buClr>
              <a:buFont typeface="OpenSymbol"/>
              <a:buAutoNum type="romanUcPeriod" startAt="2"/>
            </a:pPr>
            <a:r>
              <a:rPr b="1" lang="en-US" sz="24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O LIVRO DE DANIEL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47840" indent="-447840" defTabSz="914400">
              <a:lnSpc>
                <a:spcPct val="115000"/>
              </a:lnSpc>
              <a:buClr>
                <a:srgbClr val="ff0000"/>
              </a:buClr>
              <a:buFont typeface="OpenSymbol"/>
              <a:buAutoNum type="romanUcPeriod" startAt="2"/>
            </a:pPr>
            <a:r>
              <a:rPr b="1" lang="en-US" sz="24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O EVANGELHO DE MATEUS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47840" indent="-447840" defTabSz="914400">
              <a:lnSpc>
                <a:spcPct val="115000"/>
              </a:lnSpc>
              <a:buClr>
                <a:srgbClr val="ff0000"/>
              </a:buClr>
              <a:buFont typeface="OpenSymbol"/>
              <a:buAutoNum type="romanUcPeriod" startAt="2"/>
            </a:pPr>
            <a:r>
              <a:rPr b="1" lang="en-US" sz="24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O LIVRO DE APOCALIPSE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47840" indent="-447840" defTabSz="914400">
              <a:lnSpc>
                <a:spcPct val="115000"/>
              </a:lnSpc>
              <a:buClr>
                <a:srgbClr val="ff0000"/>
              </a:buClr>
              <a:buFont typeface="OpenSymbol"/>
              <a:buAutoNum type="romanUcPeriod" startAt="2"/>
            </a:pPr>
            <a:r>
              <a:rPr b="1" lang="en-US" sz="24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OUTRAS CONSIDERAÇÕES EM APOCALIPSE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47840" indent="-447840" defTabSz="914400">
              <a:lnSpc>
                <a:spcPct val="115000"/>
              </a:lnSpc>
              <a:buClr>
                <a:srgbClr val="ff0000"/>
              </a:buClr>
              <a:buFont typeface="OpenSymbol"/>
              <a:buAutoNum type="romanUcPeriod" startAt="2"/>
            </a:pPr>
            <a:r>
              <a:rPr b="1" lang="en-US" sz="24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 A QUESTÃO DO MILÊNIO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47840" indent="-447840" defTabSz="914400">
              <a:lnSpc>
                <a:spcPct val="115000"/>
              </a:lnSpc>
              <a:buClr>
                <a:srgbClr val="ff0000"/>
              </a:buClr>
              <a:buFont typeface="OpenSymbol"/>
              <a:buAutoNum type="romanUcPeriod" startAt="2"/>
            </a:pPr>
            <a:r>
              <a:rPr b="1" lang="en-US" sz="24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 A QUESTÃO DA TRIBULAÇÃO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47840" indent="-447840" defTabSz="914400">
              <a:lnSpc>
                <a:spcPct val="115000"/>
              </a:lnSpc>
              <a:buClr>
                <a:srgbClr val="ff0000"/>
              </a:buClr>
              <a:buFont typeface="OpenSymbol"/>
              <a:buAutoNum type="romanUcPeriod" startAt="2"/>
            </a:pPr>
            <a:r>
              <a:rPr b="1" lang="en-US" sz="24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OS ÚLTIMOS ACONTECIMENTOS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47840" indent="-447840" defTabSz="914400">
              <a:lnSpc>
                <a:spcPct val="115000"/>
              </a:lnSpc>
              <a:buClr>
                <a:srgbClr val="ff0000"/>
              </a:buClr>
              <a:buFont typeface="OpenSymbol"/>
              <a:buAutoNum type="romanUcPeriod" startAt="2"/>
            </a:pPr>
            <a:r>
              <a:rPr b="1" lang="en-US" sz="24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PROFECIAS QUE JÁ SE CUMPRIRAM, ESTÃO SE CUMPINDO, OU NÃO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"/>
          <p:cNvSpPr/>
          <p:nvPr/>
        </p:nvSpPr>
        <p:spPr>
          <a:xfrm>
            <a:off x="11694600" y="630000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fld id="{7241C449-855D-47B3-9CA1-BCE05B779233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aixaDeTexto 43"/>
          <p:cNvSpPr/>
          <p:nvPr/>
        </p:nvSpPr>
        <p:spPr>
          <a:xfrm>
            <a:off x="371520" y="1787760"/>
            <a:ext cx="11670120" cy="4709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3.b) - P. da Interpretação Literal ⇢ Teologias e o mundo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"/>
          <p:cNvSpPr/>
          <p:nvPr/>
        </p:nvSpPr>
        <p:spPr>
          <a:xfrm>
            <a:off x="-180000" y="2643840"/>
            <a:ext cx="12237840" cy="381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1" lang="pt-BR" sz="2600" strike="noStrike" u="none">
                <a:solidFill>
                  <a:srgbClr val="800080"/>
                </a:solidFill>
                <a:effectLst/>
                <a:uFillTx/>
                <a:latin typeface="Arial"/>
                <a:ea typeface="Noto Sans CJK SC"/>
              </a:rPr>
              <a:t>Um exemplo de Teologia </a:t>
            </a:r>
            <a:r>
              <a:rPr b="0" lang="pt-BR" sz="26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(</a:t>
            </a:r>
            <a:r>
              <a:rPr b="0" lang="pt-BR" sz="2600" strike="noStrike" u="sng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Radical</a:t>
            </a:r>
            <a:r>
              <a:rPr b="0" lang="pt-BR" sz="26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 e pouco conhecida)</a:t>
            </a:r>
            <a:r>
              <a:rPr b="0" lang="pt-BR" sz="26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:  </a:t>
            </a:r>
            <a:r>
              <a:rPr b="1" lang="pt-BR" sz="26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Preterismo</a:t>
            </a:r>
            <a:endParaRPr b="0" lang="pt-BR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188000" indent="-216000" defTabSz="914400">
              <a:lnSpc>
                <a:spcPct val="90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</a:tabLst>
            </a:pPr>
            <a:r>
              <a:rPr b="1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Origem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: Formalizada pelo Escocês James Stuart Russell (1816 - 1895) no livro “</a:t>
            </a:r>
            <a:r>
              <a:rPr b="0" i="1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A Parousia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” (autoria anônima 1878; 2.</a:t>
            </a:r>
            <a:r>
              <a:rPr b="0" lang="pt-BR" sz="2400" strike="noStrike" u="none" baseline="33000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a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 ed. 1887; tradução ao português 2026).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188000" indent="-216000" defTabSz="914400">
              <a:lnSpc>
                <a:spcPct val="85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</a:tabLst>
            </a:pPr>
            <a:r>
              <a:rPr b="1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Tipos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: </a:t>
            </a:r>
            <a:r>
              <a:rPr b="0" lang="pt-BR" sz="2400" strike="noStrike" u="sng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Preterismo parcial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: Maioria das profecias (menos, p.ex, ressurreição e 2</a:t>
            </a:r>
            <a:r>
              <a:rPr b="0" lang="pt-BR" sz="2400" strike="noStrike" u="none" baseline="33000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a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 vinda) teriam se cumprido em 70 d.C. (escatologia preferida de eruditos críticos)</a:t>
            </a:r>
            <a:br>
              <a:rPr sz="2400"/>
            </a:br>
            <a:r>
              <a:rPr b="0" lang="pt-BR" sz="2400" strike="noStrike" u="sng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Preterismo pleno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: </a:t>
            </a:r>
            <a:r>
              <a:rPr b="0" i="1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Todas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 as profecias bíblicas teriam se cumprido até o século I.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188000" indent="-216000" defTabSz="914400">
              <a:lnSpc>
                <a:spcPct val="85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</a:tabLst>
            </a:pPr>
            <a:r>
              <a:rPr b="0" lang="pt-BR" sz="2400" strike="noStrike" u="sng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Principais controvérsias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: João foi arrebatado (interpretando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Jo 21:21-23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); </a:t>
            </a:r>
            <a:br>
              <a:rPr sz="2400"/>
            </a:b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O arrebatamento já ocorreu, no século I (interp. do final de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Mc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,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At </a:t>
            </a:r>
            <a:r>
              <a:rPr b="0" lang="pt-BR" sz="2400" strike="noStrike" u="none">
                <a:solidFill>
                  <a:srgbClr val="111111"/>
                </a:solidFill>
                <a:effectLst/>
                <a:uFillTx/>
                <a:latin typeface="Arial"/>
                <a:ea typeface="Noto Sans CJK SC"/>
              </a:rPr>
              <a:t>e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 ‘História’); Jesus já voltou (interp. de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Mt 10:23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,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 24:34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 ’</a:t>
            </a:r>
            <a:r>
              <a:rPr b="0" i="1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esta geração’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, e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Ap 1:1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 ‘</a:t>
            </a:r>
            <a:r>
              <a:rPr b="0" i="1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em breve’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);</a:t>
            </a:r>
            <a:br>
              <a:rPr sz="2400"/>
            </a:b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Julgamento ocorreu no céu (interpretando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Mt 26:64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,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Mc 9:1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 ‘</a:t>
            </a:r>
            <a:r>
              <a:rPr b="0" i="1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sobre as nuvens’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).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"/>
          <p:cNvSpPr/>
          <p:nvPr/>
        </p:nvSpPr>
        <p:spPr>
          <a:xfrm flipV="1">
            <a:off x="11250000" y="282744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CaixaDeTexto 44"/>
          <p:cNvSpPr/>
          <p:nvPr/>
        </p:nvSpPr>
        <p:spPr>
          <a:xfrm>
            <a:off x="298080" y="1243800"/>
            <a:ext cx="833976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  <a:ea typeface="Noto Sans CJK SC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3. Hermenêutica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"/>
          <p:cNvSpPr/>
          <p:nvPr/>
        </p:nvSpPr>
        <p:spPr>
          <a:xfrm>
            <a:off x="11164320" y="643248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E9EBDAE5-51BE-458B-883B-0E2556C1E492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69" dur="indefinite" restart="never" nodeType="tmRoot">
          <p:childTnLst>
            <p:seq>
              <p:cTn id="370" dur="indefinite" nodeType="mainSeq">
                <p:childTnLst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3" fill="hold">
                      <p:stCondLst>
                        <p:cond delay="indefinite"/>
                      </p:stCondLst>
                      <p:childTnLst>
                        <p:par>
                          <p:cTn id="384" fill="hold">
                            <p:stCondLst>
                              <p:cond delay="0"/>
                            </p:stCondLst>
                            <p:childTnLst>
                              <p:par>
                                <p:cTn id="38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CaixaDeTexto 17"/>
          <p:cNvSpPr/>
          <p:nvPr/>
        </p:nvSpPr>
        <p:spPr>
          <a:xfrm>
            <a:off x="371520" y="1787760"/>
            <a:ext cx="11670120" cy="4709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3.b) - P. da Interpretação Literal ⇢ Teologias influentes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"/>
          <p:cNvSpPr/>
          <p:nvPr/>
        </p:nvSpPr>
        <p:spPr>
          <a:xfrm>
            <a:off x="-180000" y="2643840"/>
            <a:ext cx="12237840" cy="365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1" lang="pt-BR" sz="2600" strike="noStrike" u="none">
                <a:solidFill>
                  <a:srgbClr val="800080"/>
                </a:solidFill>
                <a:effectLst/>
                <a:uFillTx/>
                <a:latin typeface="Arial"/>
                <a:ea typeface="Noto Sans CJK SC"/>
              </a:rPr>
              <a:t>Outras Teologias/Doutrinas que influenciam o cenário da Escatologia:</a:t>
            </a:r>
            <a:endParaRPr b="0" lang="pt-BR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188000" indent="-216000" defTabSz="914400">
              <a:lnSpc>
                <a:spcPct val="90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</a:tabLst>
            </a:pPr>
            <a:r>
              <a:rPr b="1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Supersessionismo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: </a:t>
            </a:r>
            <a:r>
              <a:rPr b="0" lang="pt-BR" sz="2400" strike="noStrike" u="sng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Doutrina básica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 (DB)= a Nova Aliança, firmada por Jesus Cristo (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Hb 8:10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), completou a Aliança Mosaica tornando a Igreja o "novo Israel".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188000" indent="-216000" defTabSz="914400">
              <a:lnSpc>
                <a:spcPct val="85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</a:tabLst>
            </a:pPr>
            <a:r>
              <a:rPr b="1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Dominionismo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: </a:t>
            </a:r>
            <a:r>
              <a:rPr b="0" lang="pt-BR" sz="2400" strike="noStrike" u="sng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DB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 =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Gn 1:28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 interpretado como mandato para construção de uma ordem socio-política mundial (governo, educação, economia, mídia, artes, família e religião) por missão cristã, para instaurar o reino de Deus na Terra.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188000" indent="-216000" defTabSz="914400">
              <a:lnSpc>
                <a:spcPct val="85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</a:tabLst>
            </a:pPr>
            <a:r>
              <a:rPr b="1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Isaraelismo britânico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: </a:t>
            </a:r>
            <a:r>
              <a:rPr b="0" lang="pt-BR" sz="2400" strike="noStrike" u="sng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DB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 = O povo da Grã-Bretanha seria genética, racial e linguisticamente descendente direto das 10 tribos perdidas de Israel (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2 Rs 17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)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188000" indent="-216000" defTabSz="914400">
              <a:lnSpc>
                <a:spcPct val="85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</a:tabLst>
            </a:pP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Libertária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: Movimento político de viés Marxista em Teologias Cristãs (Católica)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"/>
          <p:cNvSpPr/>
          <p:nvPr/>
        </p:nvSpPr>
        <p:spPr>
          <a:xfrm flipV="1">
            <a:off x="11250000" y="282744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CaixaDeTexto 45"/>
          <p:cNvSpPr/>
          <p:nvPr/>
        </p:nvSpPr>
        <p:spPr>
          <a:xfrm>
            <a:off x="298080" y="1243800"/>
            <a:ext cx="833976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  <a:ea typeface="Noto Sans CJK SC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3. Hermenêutica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"/>
          <p:cNvSpPr/>
          <p:nvPr/>
        </p:nvSpPr>
        <p:spPr>
          <a:xfrm>
            <a:off x="11164320" y="643248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8E26D5C7-8AFC-4756-8917-F54E26EAF8E4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91" dur="indefinite" restart="never" nodeType="tmRoot">
          <p:childTnLst>
            <p:seq>
              <p:cTn id="392" dur="indefinite" nodeType="mainSeq">
                <p:childTnLst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fill="hold">
                      <p:stCondLst>
                        <p:cond delay="indefinite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1" fill="hold">
                      <p:stCondLst>
                        <p:cond delay="indefinite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CaixaDeTexto 22"/>
          <p:cNvSpPr/>
          <p:nvPr/>
        </p:nvSpPr>
        <p:spPr>
          <a:xfrm>
            <a:off x="371520" y="1859760"/>
            <a:ext cx="11670120" cy="4709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3.c) - Literalismo como base da Hermenêutica Bíblica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"/>
          <p:cNvSpPr/>
          <p:nvPr/>
        </p:nvSpPr>
        <p:spPr>
          <a:xfrm flipV="1">
            <a:off x="11250000" y="282744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CaixaDeTexto 23"/>
          <p:cNvSpPr/>
          <p:nvPr/>
        </p:nvSpPr>
        <p:spPr>
          <a:xfrm>
            <a:off x="298080" y="1243800"/>
            <a:ext cx="833976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  <a:ea typeface="Noto Sans CJK SC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3. Hermenêutica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"/>
          <p:cNvSpPr/>
          <p:nvPr/>
        </p:nvSpPr>
        <p:spPr>
          <a:xfrm>
            <a:off x="11164320" y="643248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5A2A244A-8157-4BB7-8E56-9EF3C5001C9F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"/>
          <p:cNvSpPr/>
          <p:nvPr/>
        </p:nvSpPr>
        <p:spPr>
          <a:xfrm>
            <a:off x="-180000" y="2895840"/>
            <a:ext cx="11956320" cy="320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Interpretação </a:t>
            </a:r>
            <a:r>
              <a:rPr b="0" lang="pt-BR" sz="2400" strike="noStrike" u="sng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Figurada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: usada em passagens que usam linguagem figurada. Por exemplo, em</a:t>
            </a:r>
            <a:r>
              <a:rPr b="0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Hb 4:7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, “</a:t>
            </a:r>
            <a:r>
              <a:rPr b="0" i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endurecer o coração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” significa Não ouvir ao Senhor.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Interpretação </a:t>
            </a:r>
            <a:r>
              <a:rPr b="0" lang="pt-BR" sz="2400" strike="noStrike" u="sng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Simbólica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: usada em passagens contendo objetos ou animais. Por exemplo: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Dn 2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(Estátua) e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Dn 7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(Animais representando Impérios), onde o próprio Espírito da revelação inclui nela mesma essa forma de interpretá-la.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Na interpretação figurada ou simbólica, deve-se buscar a verdade </a:t>
            </a:r>
            <a:r>
              <a:rPr b="0" i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em si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: Coe- 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rência interna, consistência com outras passagens e interpretações (Ex.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2Pe 3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)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17" dur="indefinite" restart="never" nodeType="tmRoot">
          <p:childTnLst>
            <p:seq>
              <p:cTn id="418" dur="indefinite" nodeType="mainSeq">
                <p:childTnLst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1" fill="hold">
                      <p:stCondLst>
                        <p:cond delay="indefinite"/>
                      </p:stCondLst>
                      <p:childTnLst>
                        <p:par>
                          <p:cTn id="432" fill="hold">
                            <p:stCondLst>
                              <p:cond delay="0"/>
                            </p:stCondLst>
                            <p:childTnLst>
                              <p:par>
                                <p:cTn id="43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CaixaDeTexto 48"/>
          <p:cNvSpPr/>
          <p:nvPr/>
        </p:nvSpPr>
        <p:spPr>
          <a:xfrm>
            <a:off x="371520" y="1787760"/>
            <a:ext cx="11670120" cy="8560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3.c) – Lit. como base ⇢ Guias p interpretação simbólica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"/>
          <p:cNvSpPr/>
          <p:nvPr/>
        </p:nvSpPr>
        <p:spPr>
          <a:xfrm flipV="1">
            <a:off x="11250000" y="282744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CaixaDeTexto 49"/>
          <p:cNvSpPr/>
          <p:nvPr/>
        </p:nvSpPr>
        <p:spPr>
          <a:xfrm>
            <a:off x="298080" y="1243800"/>
            <a:ext cx="833976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  <a:ea typeface="Noto Sans CJK SC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3. Hermenêutica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"/>
          <p:cNvSpPr/>
          <p:nvPr/>
        </p:nvSpPr>
        <p:spPr>
          <a:xfrm>
            <a:off x="11164320" y="643248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07EEB825-3CFB-44A0-B495-ED0DC8859705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"/>
          <p:cNvSpPr/>
          <p:nvPr/>
        </p:nvSpPr>
        <p:spPr>
          <a:xfrm>
            <a:off x="-180000" y="2643840"/>
            <a:ext cx="12237840" cy="394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1" lang="pt-BR" sz="2600" strike="noStrike" u="none">
                <a:solidFill>
                  <a:srgbClr val="800080"/>
                </a:solidFill>
                <a:effectLst/>
                <a:uFillTx/>
                <a:latin typeface="Arial"/>
                <a:ea typeface="Noto Sans CJK SC"/>
              </a:rPr>
              <a:t>Coerência interna e consistência externa – </a:t>
            </a:r>
            <a:r>
              <a:rPr b="1" lang="pt-BR" sz="26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O exemplo do “milênio”</a:t>
            </a:r>
            <a:r>
              <a:rPr b="1" lang="pt-BR" sz="2600" strike="noStrike" u="none">
                <a:solidFill>
                  <a:srgbClr val="800080"/>
                </a:solidFill>
                <a:effectLst/>
                <a:uFillTx/>
                <a:latin typeface="Arial"/>
                <a:ea typeface="Noto Sans CJK SC"/>
              </a:rPr>
              <a:t>:</a:t>
            </a:r>
            <a:endParaRPr b="0" lang="pt-BR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188000" indent="-216000" defTabSz="914400">
              <a:lnSpc>
                <a:spcPct val="90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  <a:tab algn="l" pos="1440000"/>
              </a:tabLst>
            </a:pPr>
            <a:r>
              <a:rPr b="1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2Pe 3:8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: 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“</a:t>
            </a:r>
            <a:r>
              <a:rPr b="0" i="1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Há, todavia, uma coisa, amados, que não deveis esquecer: que, para o Senhor, </a:t>
            </a:r>
            <a:r>
              <a:rPr b="0" i="1" lang="pt-BR" sz="2400" strike="noStrike" u="sng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um dia é como mil anos, e mil anos, como um dia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”. Pode essa passa-gem servir de chave para a interpretação amilenarista? Há ressalvas/restrições: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188000" indent="-216000" defTabSz="914400">
              <a:lnSpc>
                <a:spcPct val="90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  <a:tab algn="l" pos="1440000"/>
              </a:tabLst>
            </a:pP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Ela fala de profecias sobre a 2</a:t>
            </a:r>
            <a:r>
              <a:rPr b="0" lang="pt-BR" sz="2400" strike="noStrike" u="none" baseline="33000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a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 vinda (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2Pe 3:4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), antecipando divergências, por ex.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, em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Hb 10:37</a:t>
            </a:r>
            <a:r>
              <a:rPr b="1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 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ou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Ap 22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,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 e não do reino de Cristo, que a sucederia (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Ap 20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).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188000" indent="-216000" defTabSz="914400">
              <a:lnSpc>
                <a:spcPct val="90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  <a:tab algn="l" pos="144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“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Mil anos” ali NÃO se refere ao período de tempo em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Ap 20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(reino milenar de Cristo na Terra) já que Pedro teria sido crucificado antes de João ser exilado em Patmos. Mas pode estar se referindo a “mil anos” em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Sl 90:4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, 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onde ali indica simbolicamente plenitude ou vastidão de tempo, e não medida exata.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35" dur="indefinite" restart="never" nodeType="tmRoot">
          <p:childTnLst>
            <p:seq>
              <p:cTn id="436" dur="indefinite" nodeType="mainSeq">
                <p:childTnLst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1" fill="hold">
                      <p:stCondLst>
                        <p:cond delay="indefinite"/>
                      </p:stCondLst>
                      <p:childTnLst>
                        <p:par>
                          <p:cTn id="442" fill="hold">
                            <p:stCondLst>
                              <p:cond delay="0"/>
                            </p:stCondLst>
                            <p:childTnLst>
                              <p:par>
                                <p:cTn id="44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9" fill="hold">
                      <p:stCondLst>
                        <p:cond delay="indefinite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3" fill="hold">
                      <p:stCondLst>
                        <p:cond delay="indefinite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CaixaDeTexto 50"/>
          <p:cNvSpPr/>
          <p:nvPr/>
        </p:nvSpPr>
        <p:spPr>
          <a:xfrm>
            <a:off x="371520" y="1787760"/>
            <a:ext cx="11670120" cy="8560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3.c) – Lit. como base ⇢ Guias p interpretação simbólica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"/>
          <p:cNvSpPr/>
          <p:nvPr/>
        </p:nvSpPr>
        <p:spPr>
          <a:xfrm flipV="1">
            <a:off x="11250000" y="275544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CaixaDeTexto 51"/>
          <p:cNvSpPr/>
          <p:nvPr/>
        </p:nvSpPr>
        <p:spPr>
          <a:xfrm>
            <a:off x="298080" y="1243800"/>
            <a:ext cx="833976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  <a:ea typeface="Noto Sans CJK SC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3. Hermenêutica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"/>
          <p:cNvSpPr/>
          <p:nvPr/>
        </p:nvSpPr>
        <p:spPr>
          <a:xfrm>
            <a:off x="11164320" y="643248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61606544-3070-45A7-8F52-707D55C936AA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"/>
          <p:cNvSpPr/>
          <p:nvPr/>
        </p:nvSpPr>
        <p:spPr>
          <a:xfrm>
            <a:off x="-180000" y="2643840"/>
            <a:ext cx="12237840" cy="173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1" lang="pt-BR" sz="2600" strike="noStrike" u="none">
                <a:solidFill>
                  <a:srgbClr val="800080"/>
                </a:solidFill>
                <a:effectLst/>
                <a:uFillTx/>
                <a:latin typeface="Arial"/>
                <a:ea typeface="Noto Sans CJK SC"/>
              </a:rPr>
              <a:t>Coerência interna e consistência externa – </a:t>
            </a:r>
            <a:r>
              <a:rPr b="1" lang="pt-BR" sz="26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O exemplo do “milênio”</a:t>
            </a:r>
            <a:r>
              <a:rPr b="1" lang="pt-BR" sz="2600" strike="noStrike" u="none">
                <a:solidFill>
                  <a:srgbClr val="800080"/>
                </a:solidFill>
                <a:effectLst/>
                <a:uFillTx/>
                <a:latin typeface="Arial"/>
                <a:ea typeface="Noto Sans CJK SC"/>
              </a:rPr>
              <a:t>:</a:t>
            </a:r>
            <a:endParaRPr b="0" lang="pt-BR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188000" indent="-216000" defTabSz="914400">
              <a:lnSpc>
                <a:spcPct val="90000"/>
              </a:lnSpc>
              <a:spcAft>
                <a:spcPts val="567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  <a:tab algn="l" pos="1440000"/>
              </a:tabLst>
            </a:pP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Sobre o pronome “ὅσον” (neutro de ὅσος) em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Hb 10:37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,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 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o</a:t>
            </a: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 dicionário Strong diz: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188000" indent="-216000" defTabSz="914400">
              <a:lnSpc>
                <a:spcPct val="90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  <a:tab algn="l" pos="1440000"/>
              </a:tabLst>
            </a:pPr>
            <a:r>
              <a:rPr b="0" lang="pt-BR" sz="2400" strike="noStrike" u="none">
                <a:solidFill>
                  <a:srgbClr val="333333"/>
                </a:solidFill>
                <a:effectLst/>
                <a:uFillTx/>
                <a:latin typeface="Arial"/>
                <a:ea typeface="Noto Sans CJK SC"/>
              </a:rPr>
              <a:t>E o Google traduz o verso todo para:</a:t>
            </a:r>
            <a:br>
              <a:rPr sz="2400"/>
            </a:b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9" name="" descr=""/>
          <p:cNvPicPr/>
          <p:nvPr/>
        </p:nvPicPr>
        <p:blipFill>
          <a:blip r:embed="rId1"/>
          <a:stretch/>
        </p:blipFill>
        <p:spPr>
          <a:xfrm>
            <a:off x="1059480" y="4096440"/>
            <a:ext cx="4914720" cy="2295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0" name="" descr=""/>
          <p:cNvPicPr/>
          <p:nvPr/>
        </p:nvPicPr>
        <p:blipFill>
          <a:blip r:embed="rId2"/>
          <a:stretch/>
        </p:blipFill>
        <p:spPr>
          <a:xfrm>
            <a:off x="6104520" y="3732840"/>
            <a:ext cx="6052320" cy="262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1" name=""/>
          <p:cNvSpPr/>
          <p:nvPr/>
        </p:nvSpPr>
        <p:spPr>
          <a:xfrm>
            <a:off x="6167160" y="3641040"/>
            <a:ext cx="16200" cy="2809080"/>
          </a:xfrm>
          <a:custGeom>
            <a:avLst/>
            <a:gdLst/>
            <a:ahLst/>
            <a:rect l="0" t="0" r="r" b="b"/>
            <a:pathLst>
              <a:path fill="none" w="45" h="7803">
                <a:moveTo>
                  <a:pt x="0" y="0"/>
                </a:moveTo>
                <a:lnTo>
                  <a:pt x="45" y="7803"/>
                </a:lnTo>
              </a:path>
            </a:pathLst>
          </a:custGeom>
          <a:ln w="0">
            <a:solidFill>
              <a:srgbClr val="3465a4"/>
            </a:solidFill>
          </a:ln>
        </p:spPr>
        <p:txBody>
          <a:bodyPr lIns="90000" rIns="90000" tIns="45000" bIns="45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57" dur="indefinite" restart="never" nodeType="tmRoot">
          <p:childTnLst>
            <p:seq>
              <p:cTn id="458" dur="indefinite" nodeType="mainSeq">
                <p:childTnLst>
                  <p:par>
                    <p:cTn id="459" fill="hold">
                      <p:stCondLst>
                        <p:cond delay="indefinite"/>
                      </p:stCondLst>
                      <p:childTnLst>
                        <p:par>
                          <p:cTn id="460" fill="hold">
                            <p:stCondLst>
                              <p:cond delay="0"/>
                            </p:stCondLst>
                            <p:childTnLst>
                              <p:par>
                                <p:cTn id="46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3" fill="hold">
                      <p:stCondLst>
                        <p:cond delay="indefinite"/>
                      </p:stCondLst>
                      <p:childTnLst>
                        <p:par>
                          <p:cTn id="464" fill="hold">
                            <p:stCondLst>
                              <p:cond delay="0"/>
                            </p:stCondLst>
                            <p:childTnLst>
                              <p:par>
                                <p:cTn id="46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7" fill="hold">
                      <p:stCondLst>
                        <p:cond delay="indefinite"/>
                      </p:stCondLst>
                      <p:childTnLst>
                        <p:par>
                          <p:cTn id="468" fill="hold">
                            <p:stCondLst>
                              <p:cond delay="0"/>
                            </p:stCondLst>
                            <p:childTnLst>
                              <p:par>
                                <p:cTn id="4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9" fill="hold">
                      <p:stCondLst>
                        <p:cond delay="indefinite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3" fill="hold">
                      <p:stCondLst>
                        <p:cond delay="indefinite"/>
                      </p:stCondLst>
                      <p:childTnLst>
                        <p:par>
                          <p:cTn id="484" fill="hold">
                            <p:stCondLst>
                              <p:cond delay="0"/>
                            </p:stCondLst>
                            <p:childTnLst>
                              <p:par>
                                <p:cTn id="48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aixaDeTexto 35"/>
          <p:cNvSpPr/>
          <p:nvPr/>
        </p:nvSpPr>
        <p:spPr>
          <a:xfrm>
            <a:off x="371520" y="1859760"/>
            <a:ext cx="11670120" cy="4709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4 - Como se dá a Revelação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"/>
          <p:cNvSpPr/>
          <p:nvPr/>
        </p:nvSpPr>
        <p:spPr>
          <a:xfrm flipV="1">
            <a:off x="11250000" y="282744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CaixaDeTexto 29"/>
          <p:cNvSpPr/>
          <p:nvPr/>
        </p:nvSpPr>
        <p:spPr>
          <a:xfrm>
            <a:off x="298080" y="1243800"/>
            <a:ext cx="833976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  <a:ea typeface="Noto Sans CJK SC"/>
              </a:rPr>
              <a:t>I. Introdução 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"/>
          <p:cNvSpPr/>
          <p:nvPr/>
        </p:nvSpPr>
        <p:spPr>
          <a:xfrm>
            <a:off x="180000" y="2808000"/>
            <a:ext cx="11620800" cy="357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60000" defTabSz="914400">
              <a:lnSpc>
                <a:spcPct val="115000"/>
              </a:lnSpc>
              <a:spcAft>
                <a:spcPts val="1199"/>
              </a:spcAft>
              <a:tabLst>
                <a:tab algn="l" pos="716040"/>
              </a:tabLst>
            </a:pPr>
            <a:r>
              <a:rPr b="0" lang="pt-B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Distintas doutrinas e teologias se guiam pela interpretação de como Deus se manifesta e interage com a humanidade ao longo do tempo: 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20000"/>
              </a:lnSpc>
              <a:spcAft>
                <a:spcPts val="1199"/>
              </a:spcAft>
              <a:buClr>
                <a:srgbClr val="000000"/>
              </a:buClr>
              <a:buFont typeface="OpenSymbol"/>
              <a:buAutoNum type="alphaLcParenR"/>
              <a:tabLst>
                <a:tab algn="l" pos="716040"/>
              </a:tabLst>
            </a:pPr>
            <a:r>
              <a:rPr b="0" lang="pt-B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 - Teologia da Aliança (</a:t>
            </a:r>
            <a:r>
              <a:rPr b="0" lang="pt-BR" sz="2800" strike="noStrike" u="sng">
                <a:solidFill>
                  <a:srgbClr val="000000"/>
                </a:solidFill>
                <a:effectLst/>
                <a:uFillTx/>
                <a:latin typeface="Arial"/>
              </a:rPr>
              <a:t>Aliancismo</a:t>
            </a:r>
            <a:r>
              <a:rPr b="0" lang="pt-B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)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20000"/>
              </a:lnSpc>
              <a:spcAft>
                <a:spcPts val="1199"/>
              </a:spcAft>
              <a:buClr>
                <a:srgbClr val="000000"/>
              </a:buClr>
              <a:buFont typeface="OpenSymbol"/>
              <a:buAutoNum type="alphaLcParenR"/>
              <a:tabLst>
                <a:tab algn="l" pos="716040"/>
              </a:tabLst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- Teologia das Dispensações (</a:t>
            </a:r>
            <a:r>
              <a:rPr b="0" lang="pt-BR" sz="2800" strike="noStrike" u="sng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Dispensacionalismo</a:t>
            </a: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)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defTabSz="914400">
              <a:lnSpc>
                <a:spcPct val="120000"/>
              </a:lnSpc>
              <a:spcAft>
                <a:spcPts val="1199"/>
              </a:spcAft>
              <a:buClr>
                <a:srgbClr val="000000"/>
              </a:buClr>
              <a:buFont typeface="OpenSymbol"/>
              <a:buAutoNum type="alphaLcParenR"/>
              <a:tabLst>
                <a:tab algn="l" pos="716040"/>
              </a:tabLst>
            </a:pP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- Como estas (e outras doutrinas variantes sobre Revelação) </a:t>
            </a:r>
            <a:br>
              <a:rPr sz="2800"/>
            </a:br>
            <a:r>
              <a:rPr b="0" lang="pt-BR" sz="28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  conflitam entre si 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"/>
          <p:cNvSpPr/>
          <p:nvPr/>
        </p:nvSpPr>
        <p:spPr>
          <a:xfrm>
            <a:off x="11131920" y="643248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CF1B26CC-B6A1-4FAE-8114-0F0C7E32F2DD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87" dur="indefinite" restart="never" nodeType="tmRoot">
          <p:childTnLst>
            <p:seq>
              <p:cTn id="488" dur="indefinite" nodeType="mainSeq">
                <p:childTnLst>
                  <p:par>
                    <p:cTn id="489" fill="hold">
                      <p:stCondLst>
                        <p:cond delay="indefinite"/>
                      </p:stCondLst>
                      <p:childTnLst>
                        <p:par>
                          <p:cTn id="490" fill="hold">
                            <p:stCondLst>
                              <p:cond delay="0"/>
                            </p:stCondLst>
                            <p:childTnLst>
                              <p:par>
                                <p:cTn id="49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3" fill="hold">
                      <p:stCondLst>
                        <p:cond delay="indefinite"/>
                      </p:stCondLst>
                      <p:childTnLst>
                        <p:par>
                          <p:cTn id="494" fill="hold">
                            <p:stCondLst>
                              <p:cond delay="0"/>
                            </p:stCondLst>
                            <p:childTnLst>
                              <p:par>
                                <p:cTn id="49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7" fill="hold">
                      <p:stCondLst>
                        <p:cond delay="indefinite"/>
                      </p:stCondLst>
                      <p:childTnLst>
                        <p:par>
                          <p:cTn id="498" fill="hold">
                            <p:stCondLst>
                              <p:cond delay="0"/>
                            </p:stCondLst>
                            <p:childTnLst>
                              <p:par>
                                <p:cTn id="49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1" fill="hold">
                      <p:stCondLst>
                        <p:cond delay="indefinite"/>
                      </p:stCondLst>
                      <p:childTnLst>
                        <p:par>
                          <p:cTn id="502" fill="hold">
                            <p:stCondLst>
                              <p:cond delay="0"/>
                            </p:stCondLst>
                            <p:childTnLst>
                              <p:par>
                                <p:cTn id="50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CaixaDeTexto 28"/>
          <p:cNvSpPr/>
          <p:nvPr/>
        </p:nvSpPr>
        <p:spPr>
          <a:xfrm>
            <a:off x="371520" y="1859760"/>
            <a:ext cx="11670120" cy="4709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4.a) – Teologia da Aliança (Aliancismo)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"/>
          <p:cNvSpPr/>
          <p:nvPr/>
        </p:nvSpPr>
        <p:spPr>
          <a:xfrm>
            <a:off x="-180000" y="2805480"/>
            <a:ext cx="11876040" cy="347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A história do relacionamento de Deus com a humanidade é orientada por um único plano redentor, que se concretiza continuadamente, marcado por três abrangentes alianças teológicas sucessivas, implícitas nas Escrituras: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Aliança das 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Obras: 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com Adão,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Gn 2:16-17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,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Os 6:7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,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Rm 5:12-21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;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Aliança da 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Graça: 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anunciada em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Gn 3:15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e estendida a Noé,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Gn 6:18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, </a:t>
            </a:r>
            <a:br>
              <a:rPr sz="2400"/>
            </a:b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 Abraão,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Gn 12:1-3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,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 15:18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Moises,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 Ex 19:5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, Davi,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2Sm 7:12-17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, e Jesus,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N.T.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;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Eterna Aliança de 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Redenção: 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entre Deus Pai e Filho, para nossa salvação   </a:t>
            </a:r>
            <a:br>
              <a:rPr sz="2400"/>
            </a:b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 através do sacrifício de Cristo,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Sl 2</a:t>
            </a:r>
            <a:r>
              <a:rPr b="0" lang="pt-BR" sz="2400" strike="noStrike" u="none">
                <a:solidFill>
                  <a:srgbClr val="342a06"/>
                </a:solidFill>
                <a:effectLst/>
                <a:uFillTx/>
                <a:latin typeface="Arial"/>
                <a:ea typeface="Noto Sans CJK SC"/>
              </a:rPr>
              <a:t>,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Sl 110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,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Is 53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,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Fp 2:5-11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,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Ap 5:9-10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"/>
          <p:cNvSpPr/>
          <p:nvPr/>
        </p:nvSpPr>
        <p:spPr>
          <a:xfrm flipV="1">
            <a:off x="11250000" y="282744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CaixaDeTexto 41"/>
          <p:cNvSpPr/>
          <p:nvPr/>
        </p:nvSpPr>
        <p:spPr>
          <a:xfrm>
            <a:off x="298080" y="1243800"/>
            <a:ext cx="833976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  <a:ea typeface="Noto Sans CJK SC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4. Revelação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"/>
          <p:cNvSpPr/>
          <p:nvPr/>
        </p:nvSpPr>
        <p:spPr>
          <a:xfrm>
            <a:off x="11127960" y="643248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9229A4F6-BD65-4967-9BEE-036208F97DAD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09" dur="indefinite" restart="never" nodeType="tmRoot">
          <p:childTnLst>
            <p:seq>
              <p:cTn id="510" dur="indefinite" nodeType="mainSeq">
                <p:childTnLst>
                  <p:par>
                    <p:cTn id="511" fill="hold">
                      <p:stCondLst>
                        <p:cond delay="indefinite"/>
                      </p:stCondLst>
                      <p:childTnLst>
                        <p:par>
                          <p:cTn id="512" fill="hold">
                            <p:stCondLst>
                              <p:cond delay="0"/>
                            </p:stCondLst>
                            <p:childTnLst>
                              <p:par>
                                <p:cTn id="5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9" fill="hold">
                      <p:stCondLst>
                        <p:cond delay="indefinite"/>
                      </p:stCondLst>
                      <p:childTnLst>
                        <p:par>
                          <p:cTn id="520" fill="hold">
                            <p:stCondLst>
                              <p:cond delay="0"/>
                            </p:stCondLst>
                            <p:childTnLst>
                              <p:par>
                                <p:cTn id="5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3" fill="hold">
                      <p:stCondLst>
                        <p:cond delay="indefinite"/>
                      </p:stCondLst>
                      <p:childTnLst>
                        <p:par>
                          <p:cTn id="524" fill="hold">
                            <p:stCondLst>
                              <p:cond delay="0"/>
                            </p:stCondLst>
                            <p:childTnLst>
                              <p:par>
                                <p:cTn id="52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7" fill="hold">
                      <p:stCondLst>
                        <p:cond delay="indefinite"/>
                      </p:stCondLst>
                      <p:childTnLst>
                        <p:par>
                          <p:cTn id="528" fill="hold">
                            <p:stCondLst>
                              <p:cond delay="0"/>
                            </p:stCondLst>
                            <p:childTnLst>
                              <p:par>
                                <p:cTn id="5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CaixaDeTexto 52"/>
          <p:cNvSpPr/>
          <p:nvPr/>
        </p:nvSpPr>
        <p:spPr>
          <a:xfrm>
            <a:off x="371520" y="1787760"/>
            <a:ext cx="11670120" cy="94572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4.a) – Aliancismo ⇢ Três alianças teológicas 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"/>
          <p:cNvSpPr/>
          <p:nvPr/>
        </p:nvSpPr>
        <p:spPr>
          <a:xfrm flipV="1">
            <a:off x="11250000" y="282744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CaixaDeTexto 53"/>
          <p:cNvSpPr/>
          <p:nvPr/>
        </p:nvSpPr>
        <p:spPr>
          <a:xfrm>
            <a:off x="298080" y="1243800"/>
            <a:ext cx="833976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  <a:ea typeface="Noto Sans CJK SC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4. Revelação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"/>
          <p:cNvSpPr/>
          <p:nvPr/>
        </p:nvSpPr>
        <p:spPr>
          <a:xfrm>
            <a:off x="11127960" y="643248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E53C938C-B2BC-46C6-A77D-D20D8B2B0752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"/>
          <p:cNvSpPr/>
          <p:nvPr/>
        </p:nvSpPr>
        <p:spPr>
          <a:xfrm>
            <a:off x="-180000" y="2643840"/>
            <a:ext cx="12237840" cy="390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1" lang="pt-BR" sz="2600" strike="noStrike" u="none">
                <a:solidFill>
                  <a:srgbClr val="800080"/>
                </a:solidFill>
                <a:effectLst/>
                <a:uFillTx/>
                <a:latin typeface="Arial"/>
                <a:ea typeface="Noto Sans CJK SC"/>
              </a:rPr>
              <a:t>Por que alianças “teológicas”, e por que só três (abrangentes)? </a:t>
            </a:r>
            <a:endParaRPr b="0" lang="pt-BR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188000" indent="-2160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  <a:tab algn="l" pos="1440000"/>
              </a:tabLst>
            </a:pP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Embora não explicitamente apresentadas como tais no texto da Bíblia Sagrada, podem ser consideradas teologicamente implícitas (como são para aliancistas)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188000" indent="-2160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  <a:tab algn="l" pos="1440000"/>
              </a:tabLst>
            </a:pP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A Teologia Calvinista inclui o Aliancismo clássico não só como ponto de doutri-na (dogma central), mas também como estrutura que organiza o texto bíblico.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188000" indent="-2160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DejaVu Sans"/>
              <a:buChar char="-"/>
              <a:tabLst>
                <a:tab algn="l" pos="360000"/>
                <a:tab algn="l" pos="1440000"/>
              </a:tabLst>
            </a:pP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Como estrutura para organizar a interpretação do texto bíblico, o Aliancismo contrasta com o </a:t>
            </a:r>
            <a:r>
              <a:rPr b="1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Dispensacionalismo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 no que diz respeito à relação entre a Antiga Aliança (de Deus com o povo e/ou a antiga nação de Israel) e a Nova Aliança (de Deus com a </a:t>
            </a:r>
            <a:r>
              <a:rPr b="0" i="1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Casa de Israel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).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0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31" dur="indefinite" restart="never" nodeType="tmRoot">
          <p:childTnLst>
            <p:seq>
              <p:cTn id="532" dur="indefinite" nodeType="mainSeq">
                <p:childTnLst>
                  <p:par>
                    <p:cTn id="533" fill="hold">
                      <p:stCondLst>
                        <p:cond delay="indefinite"/>
                      </p:stCondLst>
                      <p:childTnLst>
                        <p:par>
                          <p:cTn id="534" fill="hold">
                            <p:stCondLst>
                              <p:cond delay="0"/>
                            </p:stCondLst>
                            <p:childTnLst>
                              <p:par>
                                <p:cTn id="53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7" fill="hold">
                      <p:stCondLst>
                        <p:cond delay="indefinite"/>
                      </p:stCondLst>
                      <p:childTnLst>
                        <p:par>
                          <p:cTn id="538" fill="hold">
                            <p:stCondLst>
                              <p:cond delay="0"/>
                            </p:stCondLst>
                            <p:childTnLst>
                              <p:par>
                                <p:cTn id="5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5" fill="hold">
                      <p:stCondLst>
                        <p:cond delay="indefinite"/>
                      </p:stCondLst>
                      <p:childTnLst>
                        <p:par>
                          <p:cTn id="546" fill="hold">
                            <p:stCondLst>
                              <p:cond delay="0"/>
                            </p:stCondLst>
                            <p:childTnLst>
                              <p:par>
                                <p:cTn id="5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9" fill="hold">
                      <p:stCondLst>
                        <p:cond delay="indefinite"/>
                      </p:stCondLst>
                      <p:childTnLst>
                        <p:par>
                          <p:cTn id="550" fill="hold">
                            <p:stCondLst>
                              <p:cond delay="0"/>
                            </p:stCondLst>
                            <p:childTnLst>
                              <p:par>
                                <p:cTn id="55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CaixaDeTexto 36"/>
          <p:cNvSpPr/>
          <p:nvPr/>
        </p:nvSpPr>
        <p:spPr>
          <a:xfrm>
            <a:off x="371520" y="1787760"/>
            <a:ext cx="11670120" cy="4709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4.a) – Aliancismo ⇢ Israel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"/>
          <p:cNvSpPr/>
          <p:nvPr/>
        </p:nvSpPr>
        <p:spPr>
          <a:xfrm>
            <a:off x="-180000" y="2625480"/>
            <a:ext cx="11956320" cy="390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1" lang="pt-BR" sz="26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Qual o papel / destino de Israel na Escatologia Aliancista?</a:t>
            </a:r>
            <a:endParaRPr b="0" lang="pt-BR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A Igreja “continua” a Nação de Israel, que esteve sob a Antiga Aliança, com a Casa de Israel (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Jr 31:31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)</a:t>
            </a:r>
            <a:r>
              <a:rPr b="1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,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constituida com a Nova Aliança no sangue de Cristo</a:t>
            </a: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: 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Em </a:t>
            </a:r>
            <a:r>
              <a:rPr b="0" lang="pt-BR" sz="2400" strike="noStrike" u="sng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Escatologia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: o Aliancismo tende ao Supersessionismo e ao Amilenarismo </a:t>
            </a:r>
            <a:br>
              <a:rPr sz="2400"/>
            </a:b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 ou pós-Milenarismo. Porém, a teologia Wesleyana da Aliança (Metodista) é</a:t>
            </a:r>
            <a:br>
              <a:rPr sz="2400"/>
            </a:b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 compatível com a doutrina Arminiana da Graça Preveniente.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Mt 11:12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Alguns teólogos vêem no Aliancismo uma promessa distinta de restauração</a:t>
            </a:r>
            <a:br>
              <a:rPr sz="2400"/>
            </a:b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 pela Graça à nação de Israel ainda degenerada (John Darby, Cirus Scofield,</a:t>
            </a:r>
            <a:br>
              <a:rPr sz="2400"/>
            </a:b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 Charles Spurgeon)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"/>
          <p:cNvSpPr/>
          <p:nvPr/>
        </p:nvSpPr>
        <p:spPr>
          <a:xfrm flipV="1">
            <a:off x="11250000" y="282744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CaixaDeTexto 42"/>
          <p:cNvSpPr/>
          <p:nvPr/>
        </p:nvSpPr>
        <p:spPr>
          <a:xfrm>
            <a:off x="298080" y="1243800"/>
            <a:ext cx="833976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  <a:ea typeface="Noto Sans CJK SC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4. Revelação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"/>
          <p:cNvSpPr/>
          <p:nvPr/>
        </p:nvSpPr>
        <p:spPr>
          <a:xfrm>
            <a:off x="11127960" y="643248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66C605F5-D683-4F42-B72B-80FA8CDCFEDD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"/>
          <p:cNvSpPr txBox="1"/>
          <p:nvPr/>
        </p:nvSpPr>
        <p:spPr>
          <a:xfrm>
            <a:off x="2527920" y="6117120"/>
            <a:ext cx="8326080" cy="436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lvl="2" marL="988200" indent="-2682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, além dos que defendem o Aliancismo Progressivo.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53" dur="indefinite" restart="never" nodeType="tmRoot">
          <p:childTnLst>
            <p:seq>
              <p:cTn id="554" dur="indefinite" nodeType="mainSeq">
                <p:childTnLst>
                  <p:par>
                    <p:cTn id="555" fill="hold">
                      <p:stCondLst>
                        <p:cond delay="indefinite"/>
                      </p:stCondLst>
                      <p:childTnLst>
                        <p:par>
                          <p:cTn id="556" fill="hold">
                            <p:stCondLst>
                              <p:cond delay="0"/>
                            </p:stCondLst>
                            <p:childTnLst>
                              <p:par>
                                <p:cTn id="55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9" fill="hold">
                      <p:stCondLst>
                        <p:cond delay="indefinite"/>
                      </p:stCondLst>
                      <p:childTnLst>
                        <p:par>
                          <p:cTn id="560" fill="hold">
                            <p:stCondLst>
                              <p:cond delay="0"/>
                            </p:stCondLst>
                            <p:childTnLst>
                              <p:par>
                                <p:cTn id="56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3" fill="hold">
                      <p:stCondLst>
                        <p:cond delay="indefinite"/>
                      </p:stCondLst>
                      <p:childTnLst>
                        <p:par>
                          <p:cTn id="564" fill="hold">
                            <p:stCondLst>
                              <p:cond delay="0"/>
                            </p:stCondLst>
                            <p:childTnLst>
                              <p:par>
                                <p:cTn id="56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7" fill="hold">
                      <p:stCondLst>
                        <p:cond delay="indefinite"/>
                      </p:stCondLst>
                      <p:childTnLst>
                        <p:par>
                          <p:cTn id="568" fill="hold">
                            <p:stCondLst>
                              <p:cond delay="0"/>
                            </p:stCondLst>
                            <p:childTnLst>
                              <p:par>
                                <p:cTn id="5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5" fill="hold">
                      <p:stCondLst>
                        <p:cond delay="indefinite"/>
                      </p:stCondLst>
                      <p:childTnLst>
                        <p:par>
                          <p:cTn id="576" fill="hold">
                            <p:stCondLst>
                              <p:cond delay="0"/>
                            </p:stCondLst>
                            <p:childTnLst>
                              <p:par>
                                <p:cTn id="5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CaixaDeTexto 46"/>
          <p:cNvSpPr/>
          <p:nvPr/>
        </p:nvSpPr>
        <p:spPr>
          <a:xfrm>
            <a:off x="371520" y="1859760"/>
            <a:ext cx="11670120" cy="4709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4.b) – Teologia da Dispensação (Dispensacionalismo)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"/>
          <p:cNvSpPr/>
          <p:nvPr/>
        </p:nvSpPr>
        <p:spPr>
          <a:xfrm flipV="1">
            <a:off x="11250000" y="282744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CaixaDeTexto 47"/>
          <p:cNvSpPr/>
          <p:nvPr/>
        </p:nvSpPr>
        <p:spPr>
          <a:xfrm>
            <a:off x="298080" y="1243800"/>
            <a:ext cx="833976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  <a:ea typeface="Noto Sans CJK SC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4. Revelação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"/>
          <p:cNvSpPr/>
          <p:nvPr/>
        </p:nvSpPr>
        <p:spPr>
          <a:xfrm>
            <a:off x="11127960" y="643248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4F1E8A84-FB34-4121-AD44-280740DF880A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"/>
          <p:cNvSpPr/>
          <p:nvPr/>
        </p:nvSpPr>
        <p:spPr>
          <a:xfrm>
            <a:off x="-180000" y="2805480"/>
            <a:ext cx="11876040" cy="399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O dispensacionalismo é uma abordagem hermenêutica da Bíblia que compre-ende e reconhece [as] divisões da História da Redenção em 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dispensações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(também chamadas </a:t>
            </a:r>
            <a:r>
              <a:rPr b="0" i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Épocas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, </a:t>
            </a:r>
            <a:r>
              <a:rPr b="0" i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Eras,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ou </a:t>
            </a:r>
            <a:r>
              <a:rPr b="0" i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Mordomias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), demarcadas por distintas formas com que Deus interage com a humanidade, a partir de pactos firmados: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- 1. Inocência (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Gn 1:1 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a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3:7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)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- 2. Consciência (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Gn 3:8 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a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 8:22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)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- 3. Governo Humano (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Gn 9:1 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a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 11:32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)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- 4. Promessa (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Gn 12:1 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a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 Ex 19:25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)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- 5. Lei (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Ex 20:1 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a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 At 1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) 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- 6. Graça (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At 2 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a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 Ap 20.3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)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- 7. Reino Milenar (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Ap 20:4-6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)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… Estado Eterno (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Fim da Históia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)</a:t>
            </a:r>
            <a:br>
              <a:rPr sz="2400"/>
            </a:b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79" dur="indefinite" restart="never" nodeType="tmRoot">
          <p:childTnLst>
            <p:seq>
              <p:cTn id="580" dur="indefinite" nodeType="mainSeq">
                <p:childTnLst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5" fill="hold">
                      <p:stCondLst>
                        <p:cond delay="indefinite"/>
                      </p:stCondLst>
                      <p:childTnLst>
                        <p:par>
                          <p:cTn id="586" fill="hold">
                            <p:stCondLst>
                              <p:cond delay="0"/>
                            </p:stCondLst>
                            <p:childTnLst>
                              <p:par>
                                <p:cTn id="58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9" fill="hold">
                      <p:stCondLst>
                        <p:cond delay="indefinite"/>
                      </p:stCondLst>
                      <p:childTnLst>
                        <p:par>
                          <p:cTn id="590" fill="hold">
                            <p:stCondLst>
                              <p:cond delay="0"/>
                            </p:stCondLst>
                            <p:childTnLst>
                              <p:par>
                                <p:cTn id="59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3" fill="hold">
                      <p:stCondLst>
                        <p:cond delay="indefinite"/>
                      </p:stCondLst>
                      <p:childTnLst>
                        <p:par>
                          <p:cTn id="594" fill="hold">
                            <p:stCondLst>
                              <p:cond delay="0"/>
                            </p:stCondLst>
                            <p:childTnLst>
                              <p:par>
                                <p:cTn id="59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7" fill="hold">
                      <p:stCondLst>
                        <p:cond delay="indefinite"/>
                      </p:stCondLst>
                      <p:childTnLst>
                        <p:par>
                          <p:cTn id="598" fill="hold">
                            <p:stCondLst>
                              <p:cond delay="0"/>
                            </p:stCondLst>
                            <p:childTnLst>
                              <p:par>
                                <p:cTn id="59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delay="indefinite"/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aixaDeTexto 3"/>
          <p:cNvSpPr/>
          <p:nvPr/>
        </p:nvSpPr>
        <p:spPr>
          <a:xfrm>
            <a:off x="320040" y="1312200"/>
            <a:ext cx="820080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</a:rPr>
              <a:t>Seções do Capítulo I: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CaixaDeTexto 5"/>
          <p:cNvSpPr/>
          <p:nvPr/>
        </p:nvSpPr>
        <p:spPr>
          <a:xfrm>
            <a:off x="394560" y="2074680"/>
            <a:ext cx="11694240" cy="403776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57120" indent="-357120" defTabSz="914400">
              <a:lnSpc>
                <a:spcPct val="150000"/>
              </a:lnSpc>
              <a:spcAft>
                <a:spcPts val="1134"/>
              </a:spcAft>
              <a:buClr>
                <a:srgbClr val="ff0000"/>
              </a:buClr>
              <a:buFont typeface="OpenSymbol"/>
              <a:buAutoNum type="romanUcPeriod"/>
            </a:pPr>
            <a:r>
              <a:rPr b="1" lang="en-US" sz="32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INTRODUÇÃO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04960" indent="-447840" defTabSz="914400">
              <a:lnSpc>
                <a:spcPct val="100000"/>
              </a:lnSpc>
              <a:spcBef>
                <a:spcPts val="850"/>
              </a:spcBef>
              <a:spcAft>
                <a:spcPts val="1814"/>
              </a:spcAft>
              <a:buClr>
                <a:srgbClr val="000000"/>
              </a:buClr>
              <a:buFont typeface="OpenSymbol"/>
              <a:buAutoNum type="arabicPeriod"/>
              <a:tabLst>
                <a:tab algn="l" pos="716040"/>
              </a:tabLst>
            </a:pPr>
            <a:r>
              <a:rPr b="0" lang="en-US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O que é Escatologia?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04960" indent="-447840" defTabSz="914400">
              <a:lnSpc>
                <a:spcPct val="100000"/>
              </a:lnSpc>
              <a:spcAft>
                <a:spcPts val="1800"/>
              </a:spcAft>
              <a:buClr>
                <a:srgbClr val="000000"/>
              </a:buClr>
              <a:buFont typeface="OpenSymbol"/>
              <a:buAutoNum type="arabicPeriod"/>
              <a:tabLst>
                <a:tab algn="l" pos="716040"/>
              </a:tabLst>
            </a:pPr>
            <a:r>
              <a:rPr b="0" lang="en-US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Porque estudar Escatologia?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04960" indent="-447840" defTabSz="914400">
              <a:lnSpc>
                <a:spcPct val="100000"/>
              </a:lnSpc>
              <a:spcAft>
                <a:spcPts val="1800"/>
              </a:spcAft>
              <a:buClr>
                <a:srgbClr val="000000"/>
              </a:buClr>
              <a:buFont typeface="OpenSymbol"/>
              <a:buAutoNum type="arabicPeriod"/>
              <a:tabLst>
                <a:tab algn="l" pos="716040"/>
              </a:tabLst>
            </a:pPr>
            <a:r>
              <a:rPr b="0" lang="en-US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 questão da Interpretação;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04960" indent="-447840" defTabSz="914400">
              <a:lnSpc>
                <a:spcPct val="100000"/>
              </a:lnSpc>
              <a:spcAft>
                <a:spcPts val="1800"/>
              </a:spcAft>
              <a:buClr>
                <a:srgbClr val="000000"/>
              </a:buClr>
              <a:buFont typeface="OpenSymbol"/>
              <a:buAutoNum type="arabicPeriod"/>
              <a:tabLst>
                <a:tab algn="l" pos="716040"/>
              </a:tabLst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Como se dá a Revelação; e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04960" indent="-447840" defTabSz="914400">
              <a:lnSpc>
                <a:spcPct val="100000"/>
              </a:lnSpc>
              <a:spcAft>
                <a:spcPts val="1800"/>
              </a:spcAft>
              <a:buClr>
                <a:srgbClr val="000000"/>
              </a:buClr>
              <a:buFont typeface="OpenSymbol"/>
              <a:buAutoNum type="arabicPeriod"/>
              <a:tabLst>
                <a:tab algn="l" pos="716040"/>
              </a:tabLst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Grupos de pessoas abarcados pelas profecias escatológicas.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"/>
          <p:cNvSpPr/>
          <p:nvPr/>
        </p:nvSpPr>
        <p:spPr>
          <a:xfrm>
            <a:off x="11694600" y="630036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fld id="{EC545862-EB55-4A5B-810B-E7FAB0F9F57C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"/>
          <p:cNvSpPr txBox="1"/>
          <p:nvPr/>
        </p:nvSpPr>
        <p:spPr>
          <a:xfrm>
            <a:off x="-7488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3" dur="indefinite" restart="never" nodeType="tmRoot">
          <p:childTnLst>
            <p:seq>
              <p:cTn id="44" dur="indefinite" nodeType="mainSeq">
                <p:childTnLst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" descr=""/>
          <p:cNvPicPr/>
          <p:nvPr/>
        </p:nvPicPr>
        <p:blipFill>
          <a:blip r:embed="rId1"/>
          <a:srcRect l="0" t="13710" r="0" b="0"/>
          <a:stretch/>
        </p:blipFill>
        <p:spPr>
          <a:xfrm>
            <a:off x="5400" y="4100400"/>
            <a:ext cx="12150360" cy="2757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5" name="CaixaDeTexto 57"/>
          <p:cNvSpPr/>
          <p:nvPr/>
        </p:nvSpPr>
        <p:spPr>
          <a:xfrm>
            <a:off x="371520" y="1859760"/>
            <a:ext cx="11670120" cy="232164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4.b) – Dispensacionalismo 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"/>
          <p:cNvSpPr/>
          <p:nvPr/>
        </p:nvSpPr>
        <p:spPr>
          <a:xfrm flipV="1">
            <a:off x="11250000" y="282744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CaixaDeTexto 59"/>
          <p:cNvSpPr/>
          <p:nvPr/>
        </p:nvSpPr>
        <p:spPr>
          <a:xfrm>
            <a:off x="298080" y="1243800"/>
            <a:ext cx="777384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  <a:ea typeface="Noto Sans CJK SC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4. Revelação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"/>
          <p:cNvSpPr/>
          <p:nvPr/>
        </p:nvSpPr>
        <p:spPr>
          <a:xfrm>
            <a:off x="11163960" y="650448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E9972473-331A-41A6-976B-07D95AF0DB35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"/>
          <p:cNvSpPr/>
          <p:nvPr/>
        </p:nvSpPr>
        <p:spPr>
          <a:xfrm>
            <a:off x="-180000" y="2697480"/>
            <a:ext cx="11819880" cy="24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1" lang="pt-BR" sz="26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Quadro-resumo:</a:t>
            </a:r>
            <a:endParaRPr b="0" lang="pt-BR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44000" indent="-1440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Teologia formalizada por John Darby (1830), disseminada por Cyrus Scoffield (a partir de 1909, com sua Biblia Comentada)</a:t>
            </a: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44000" indent="-1440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05" dur="indefinite" restart="never" nodeType="tmRoot">
          <p:childTnLst>
            <p:seq>
              <p:cTn id="606" dur="indefinite" nodeType="mainSeq">
                <p:childTnLst>
                  <p:par>
                    <p:cTn id="607" fill="hold">
                      <p:stCondLst>
                        <p:cond delay="indefinite"/>
                      </p:stCondLst>
                      <p:childTnLst>
                        <p:par>
                          <p:cTn id="608" fill="hold">
                            <p:stCondLst>
                              <p:cond delay="0"/>
                            </p:stCondLst>
                            <p:childTnLst>
                              <p:par>
                                <p:cTn id="60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1" fill="hold">
                      <p:stCondLst>
                        <p:cond delay="indefinite"/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5" fill="hold">
                      <p:stCondLst>
                        <p:cond delay="indefinite"/>
                      </p:stCondLst>
                      <p:childTnLst>
                        <p:par>
                          <p:cTn id="616" fill="hold">
                            <p:stCondLst>
                              <p:cond delay="0"/>
                            </p:stCondLst>
                            <p:childTnLst>
                              <p:par>
                                <p:cTn id="6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CaixaDeTexto 54"/>
          <p:cNvSpPr/>
          <p:nvPr/>
        </p:nvSpPr>
        <p:spPr>
          <a:xfrm>
            <a:off x="371520" y="1859760"/>
            <a:ext cx="11670120" cy="4709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4.b) – Dispensacionalismo 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"/>
          <p:cNvSpPr/>
          <p:nvPr/>
        </p:nvSpPr>
        <p:spPr>
          <a:xfrm flipV="1">
            <a:off x="11250000" y="282744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2" name="CaixaDeTexto 55"/>
          <p:cNvSpPr/>
          <p:nvPr/>
        </p:nvSpPr>
        <p:spPr>
          <a:xfrm>
            <a:off x="298080" y="1243800"/>
            <a:ext cx="777384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  <a:ea typeface="Noto Sans CJK SC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4. Revelação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3" name=""/>
          <p:cNvSpPr/>
          <p:nvPr/>
        </p:nvSpPr>
        <p:spPr>
          <a:xfrm>
            <a:off x="11127960" y="643248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8E77BC1D-DFC6-4AC4-B302-2BD1854D9B5F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"/>
          <p:cNvSpPr/>
          <p:nvPr/>
        </p:nvSpPr>
        <p:spPr>
          <a:xfrm>
            <a:off x="-180000" y="2697480"/>
            <a:ext cx="5982840" cy="427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1" lang="pt-BR" sz="26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Quadro-resumo:</a:t>
            </a:r>
            <a:endParaRPr b="0" lang="pt-BR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44000" indent="-1440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Teologia formalizada por John Darby (1830), disseminada por Cyrus Scoffield (a partir de 1909, com sua Biblia Comentada)</a:t>
            </a:r>
            <a:r>
              <a:rPr b="0" lang="pt-BR" sz="18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44000" indent="-1440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Influências de antecedentes incluem escatologistas católico-romanos (ex: Francisco Ribera) e jesuítas (ex: Manuel Lacunza) 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5" name="" descr=""/>
          <p:cNvPicPr/>
          <p:nvPr/>
        </p:nvPicPr>
        <p:blipFill>
          <a:blip r:embed="rId1"/>
          <a:srcRect l="7549" t="0" r="0" b="0"/>
          <a:stretch/>
        </p:blipFill>
        <p:spPr>
          <a:xfrm>
            <a:off x="6061680" y="1548000"/>
            <a:ext cx="5979960" cy="5021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6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19" dur="indefinite" restart="never" nodeType="tmRoot">
          <p:childTnLst>
            <p:seq>
              <p:cTn id="620" dur="indefinite" nodeType="mainSeq">
                <p:childTnLst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5" fill="hold">
                      <p:stCondLst>
                        <p:cond delay="indefinite"/>
                      </p:stCondLst>
                      <p:childTnLst>
                        <p:par>
                          <p:cTn id="626" fill="hold">
                            <p:stCondLst>
                              <p:cond delay="0"/>
                            </p:stCondLst>
                            <p:childTnLst>
                              <p:par>
                                <p:cTn id="62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CaixaDeTexto 58"/>
          <p:cNvSpPr/>
          <p:nvPr/>
        </p:nvSpPr>
        <p:spPr>
          <a:xfrm>
            <a:off x="371520" y="1787760"/>
            <a:ext cx="11670120" cy="4709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4.c) – Dispensacionalismo versus Aliancismo 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8" name=""/>
          <p:cNvSpPr/>
          <p:nvPr/>
        </p:nvSpPr>
        <p:spPr>
          <a:xfrm flipV="1">
            <a:off x="11250000" y="282744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9" name="CaixaDeTexto 60"/>
          <p:cNvSpPr/>
          <p:nvPr/>
        </p:nvSpPr>
        <p:spPr>
          <a:xfrm>
            <a:off x="298080" y="1243800"/>
            <a:ext cx="777384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  <a:ea typeface="Noto Sans CJK SC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4. Revelação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"/>
          <p:cNvSpPr/>
          <p:nvPr/>
        </p:nvSpPr>
        <p:spPr>
          <a:xfrm>
            <a:off x="11127960" y="643248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061A306B-B743-4C09-BF1D-0FB59CA0675D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" name=""/>
          <p:cNvSpPr/>
          <p:nvPr/>
        </p:nvSpPr>
        <p:spPr>
          <a:xfrm>
            <a:off x="-180000" y="2625480"/>
            <a:ext cx="12004200" cy="390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1" lang="pt-BR" sz="26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Principais aspectos:</a:t>
            </a:r>
            <a:endParaRPr b="0" lang="pt-BR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44000" indent="-1440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O legado de Darby e Scoffield é frequentemente questionado via ataques </a:t>
            </a:r>
            <a:r>
              <a:rPr b="0" i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ad hominem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, devido a possíveis inspirações (Darby) e passado (Scoffield) destes.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44000" indent="-1440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Em geral, ataques </a:t>
            </a:r>
            <a:r>
              <a:rPr b="0" i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ad hominem, ad verecundiam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ou </a:t>
            </a:r>
            <a:r>
              <a:rPr b="0" i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ad-hoc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ao dispensaciona-lismo vêm de pós-milenistas que buscam desacreditar o pré-tribulacionismo.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44000" indent="-1440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As principais diferenças entre ambas estão na visão da continuidade histórica, no relacionamento entre Israel e a Igreja, e em 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suas escatologias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: o Dispens. clássico defende o pré-milenismo e o pré-tribulacionismo, e o Aliancismo tende ao amilenismo ou pós-milenismo, posto que Cristo já reina. (chave: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Jo 18:36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)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2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29" dur="indefinite" restart="never" nodeType="tmRoot">
          <p:childTnLst>
            <p:seq>
              <p:cTn id="630" dur="indefinite" nodeType="mainSeq">
                <p:childTnLst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5" fill="hold">
                      <p:stCondLst>
                        <p:cond delay="indefinite"/>
                      </p:stCondLst>
                      <p:childTnLst>
                        <p:par>
                          <p:cTn id="636" fill="hold">
                            <p:stCondLst>
                              <p:cond delay="0"/>
                            </p:stCondLst>
                            <p:childTnLst>
                              <p:par>
                                <p:cTn id="63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9" fill="hold">
                      <p:stCondLst>
                        <p:cond delay="indefinite"/>
                      </p:stCondLst>
                      <p:childTnLst>
                        <p:par>
                          <p:cTn id="640" fill="hold">
                            <p:stCondLst>
                              <p:cond delay="0"/>
                            </p:stCondLst>
                            <p:childTnLst>
                              <p:par>
                                <p:cTn id="64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3" fill="hold">
                      <p:stCondLst>
                        <p:cond delay="indefinite"/>
                      </p:stCondLst>
                      <p:childTnLst>
                        <p:par>
                          <p:cTn id="644" fill="hold">
                            <p:stCondLst>
                              <p:cond delay="0"/>
                            </p:stCondLst>
                            <p:childTnLst>
                              <p:par>
                                <p:cTn id="64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7" fill="hold">
                      <p:stCondLst>
                        <p:cond delay="indefinite"/>
                      </p:stCondLst>
                      <p:childTnLst>
                        <p:par>
                          <p:cTn id="648" fill="hold">
                            <p:stCondLst>
                              <p:cond delay="0"/>
                            </p:stCondLst>
                            <p:childTnLst>
                              <p:par>
                                <p:cTn id="64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CaixaDeTexto 61"/>
          <p:cNvSpPr/>
          <p:nvPr/>
        </p:nvSpPr>
        <p:spPr>
          <a:xfrm>
            <a:off x="371520" y="1859760"/>
            <a:ext cx="11670120" cy="4709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4.c) – Dispensacionalismo versus Aliancismo 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4" name="CaixaDeTexto 62"/>
          <p:cNvSpPr/>
          <p:nvPr/>
        </p:nvSpPr>
        <p:spPr>
          <a:xfrm>
            <a:off x="298080" y="1243800"/>
            <a:ext cx="777384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  <a:ea typeface="Noto Sans CJK SC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4. Revelação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"/>
          <p:cNvSpPr/>
          <p:nvPr/>
        </p:nvSpPr>
        <p:spPr>
          <a:xfrm>
            <a:off x="11127960" y="643248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9DE9F15F-F869-4FF4-8B1B-331D99669C90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"/>
          <p:cNvSpPr/>
          <p:nvPr/>
        </p:nvSpPr>
        <p:spPr>
          <a:xfrm>
            <a:off x="-180000" y="2697480"/>
            <a:ext cx="12004200" cy="226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1" lang="pt-BR" sz="26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Diagrama-</a:t>
            </a:r>
            <a:br>
              <a:rPr sz="2600"/>
            </a:br>
            <a:r>
              <a:rPr b="1" lang="pt-BR" sz="26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resumo </a:t>
            </a:r>
            <a:br>
              <a:rPr sz="2600"/>
            </a:br>
            <a:r>
              <a:rPr b="1" lang="pt-BR" sz="26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referente a </a:t>
            </a:r>
            <a:br>
              <a:rPr sz="2600"/>
            </a:br>
            <a:r>
              <a:rPr b="1" lang="pt-BR" sz="26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escatologias</a:t>
            </a:r>
            <a:br>
              <a:rPr sz="2600"/>
            </a:br>
            <a:r>
              <a:rPr b="1" i="1" lang="pt-BR" sz="26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consistentes</a:t>
            </a:r>
            <a:r>
              <a:rPr b="1" lang="pt-BR" sz="26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:</a:t>
            </a:r>
            <a:endParaRPr b="0" lang="pt-BR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267" name=""/>
          <p:cNvGrpSpPr/>
          <p:nvPr/>
        </p:nvGrpSpPr>
        <p:grpSpPr>
          <a:xfrm>
            <a:off x="2608920" y="2697480"/>
            <a:ext cx="9336960" cy="4114080"/>
            <a:chOff x="2608920" y="2697480"/>
            <a:chExt cx="9336960" cy="4114080"/>
          </a:xfrm>
        </p:grpSpPr>
        <p:sp>
          <p:nvSpPr>
            <p:cNvPr id="268" name=""/>
            <p:cNvSpPr/>
            <p:nvPr/>
          </p:nvSpPr>
          <p:spPr>
            <a:xfrm flipV="1">
              <a:off x="11682000" y="2827440"/>
              <a:ext cx="263880" cy="29880"/>
            </a:xfrm>
            <a:prstGeom prst="rect">
              <a:avLst/>
            </a:prstGeom>
            <a:solidFill>
              <a:srgbClr val="ffffd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-9000" bIns="-9000" anchor="ctr">
              <a:noAutofit/>
            </a:bodyPr>
            <a:p>
              <a:endPara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269" name="" descr=""/>
            <p:cNvPicPr/>
            <p:nvPr/>
          </p:nvPicPr>
          <p:blipFill>
            <a:blip r:embed="rId1"/>
            <a:stretch/>
          </p:blipFill>
          <p:spPr>
            <a:xfrm>
              <a:off x="3585240" y="2697480"/>
              <a:ext cx="8189280" cy="41140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70" name=""/>
            <p:cNvSpPr txBox="1"/>
            <p:nvPr/>
          </p:nvSpPr>
          <p:spPr>
            <a:xfrm>
              <a:off x="2608920" y="5987520"/>
              <a:ext cx="1360800" cy="415080"/>
            </a:xfrm>
            <a:prstGeom prst="rect">
              <a:avLst/>
            </a:prstGeom>
            <a:noFill/>
            <a:ln w="0">
              <a:noFill/>
            </a:ln>
          </p:spPr>
          <p:txBody>
            <a:bodyPr lIns="90000" rIns="90000" tIns="45000" bIns="45000" anchor="t">
              <a:spAutoFit/>
            </a:bodyPr>
            <a:p>
              <a:r>
                <a:rPr b="0" lang="pt-BR" sz="2000" strike="noStrike" u="none">
                  <a:solidFill>
                    <a:srgbClr val="999999"/>
                  </a:solidFill>
                  <a:effectLst/>
                  <a:uFillTx/>
                  <a:latin typeface="Arial"/>
                </a:rPr>
                <a:t> </a:t>
              </a:r>
              <a:r>
                <a:rPr b="0" lang="pt-BR" sz="2000" strike="noStrike" u="none">
                  <a:solidFill>
                    <a:srgbClr val="999999"/>
                  </a:solidFill>
                  <a:effectLst/>
                  <a:highlight>
                    <a:srgbClr val="ffffd7"/>
                  </a:highlight>
                  <a:uFillTx/>
                  <a:latin typeface="Arial"/>
                </a:rPr>
                <a:t>Tempo</a:t>
              </a:r>
              <a:r>
                <a:rPr b="0" lang="pt-BR" sz="1800" strike="noStrike" u="none">
                  <a:solidFill>
                    <a:srgbClr val="999999"/>
                  </a:solidFill>
                  <a:effectLst/>
                  <a:uFillTx/>
                  <a:latin typeface="Arial"/>
                </a:rPr>
                <a:t> </a:t>
              </a:r>
              <a:r>
                <a:rPr b="0" lang="pt-BR" sz="2200" strike="noStrike" u="none">
                  <a:solidFill>
                    <a:srgbClr val="999999"/>
                  </a:solidFill>
                  <a:effectLst/>
                  <a:uFillTx/>
                  <a:latin typeface="DejaVu Sans"/>
                  <a:ea typeface="DejaVu Sans"/>
                </a:rPr>
                <a:t>⇢</a:t>
              </a:r>
              <a:endParaRPr b="0" lang="pt-BR" sz="22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271" name="" descr=""/>
            <p:cNvPicPr/>
            <p:nvPr/>
          </p:nvPicPr>
          <p:blipFill>
            <a:blip r:embed="rId2"/>
            <a:stretch/>
          </p:blipFill>
          <p:spPr>
            <a:xfrm>
              <a:off x="8395200" y="4306680"/>
              <a:ext cx="2260800" cy="5904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72" name=""/>
            <p:cNvSpPr/>
            <p:nvPr/>
          </p:nvSpPr>
          <p:spPr>
            <a:xfrm>
              <a:off x="9570240" y="4229280"/>
              <a:ext cx="1581840" cy="25524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endPara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3" name=""/>
            <p:cNvSpPr txBox="1"/>
            <p:nvPr/>
          </p:nvSpPr>
          <p:spPr>
            <a:xfrm>
              <a:off x="9498240" y="4193280"/>
              <a:ext cx="1653840" cy="370800"/>
            </a:xfrm>
            <a:prstGeom prst="rect">
              <a:avLst/>
            </a:prstGeom>
            <a:noFill/>
            <a:ln w="0">
              <a:noFill/>
            </a:ln>
          </p:spPr>
          <p:txBody>
            <a:bodyPr lIns="90000" rIns="90000" tIns="45000" bIns="45000" anchor="t">
              <a:spAutoFit/>
            </a:bodyPr>
            <a:p>
              <a:r>
                <a:rPr b="0" lang="pt-BR" sz="1900" strike="noStrike" u="none">
                  <a:solidFill>
                    <a:srgbClr val="000000"/>
                  </a:solidFill>
                  <a:effectLst/>
                  <a:uFillTx/>
                  <a:latin typeface="DejaVu Serif"/>
                </a:rPr>
                <a:t>Catolicismo</a:t>
              </a:r>
              <a:endParaRPr b="0" lang="pt-BR" sz="19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4" name=""/>
            <p:cNvSpPr/>
            <p:nvPr/>
          </p:nvSpPr>
          <p:spPr>
            <a:xfrm>
              <a:off x="7410240" y="4265280"/>
              <a:ext cx="1581840" cy="25524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endPara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5" name=""/>
            <p:cNvSpPr txBox="1"/>
            <p:nvPr/>
          </p:nvSpPr>
          <p:spPr>
            <a:xfrm>
              <a:off x="6928920" y="4193280"/>
              <a:ext cx="2325600" cy="383760"/>
            </a:xfrm>
            <a:prstGeom prst="rect">
              <a:avLst/>
            </a:prstGeom>
            <a:noFill/>
            <a:ln w="0">
              <a:noFill/>
            </a:ln>
          </p:spPr>
          <p:txBody>
            <a:bodyPr lIns="90000" rIns="90000" tIns="45000" bIns="45000" anchor="t">
              <a:spAutoFit/>
            </a:bodyPr>
            <a:p>
              <a:r>
                <a:rPr b="0" lang="pt-BR" sz="1900" strike="noStrike" u="none">
                  <a:solidFill>
                    <a:srgbClr val="000000"/>
                  </a:solidFill>
                  <a:effectLst/>
                  <a:uFillTx/>
                  <a:latin typeface="DejaVu Serif"/>
                </a:rPr>
                <a:t>Dominionismo</a:t>
              </a:r>
              <a:endParaRPr b="0" lang="pt-BR" sz="19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6" name=""/>
            <p:cNvSpPr/>
            <p:nvPr/>
          </p:nvSpPr>
          <p:spPr>
            <a:xfrm>
              <a:off x="5792400" y="3073680"/>
              <a:ext cx="1862640" cy="0"/>
            </a:xfrm>
            <a:prstGeom prst="line">
              <a:avLst/>
            </a:prstGeom>
            <a:ln w="43200">
              <a:solidFill>
                <a:srgbClr val="00a933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11600" rIns="111600" tIns="-66600" bIns="-66600" anchor="ctr">
              <a:noAutofit/>
            </a:bodyPr>
            <a:p>
              <a:endPara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7" name=""/>
            <p:cNvSpPr/>
            <p:nvPr/>
          </p:nvSpPr>
          <p:spPr>
            <a:xfrm>
              <a:off x="5874840" y="4909680"/>
              <a:ext cx="1544760" cy="0"/>
            </a:xfrm>
            <a:prstGeom prst="line">
              <a:avLst/>
            </a:prstGeom>
            <a:ln w="43200">
              <a:solidFill>
                <a:srgbClr val="00a933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11600" rIns="111600" tIns="-66600" bIns="-66600" anchor="ctr">
              <a:noAutofit/>
            </a:bodyPr>
            <a:p>
              <a:endPara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8" name=""/>
            <p:cNvSpPr txBox="1"/>
            <p:nvPr/>
          </p:nvSpPr>
          <p:spPr>
            <a:xfrm>
              <a:off x="3115080" y="3750120"/>
              <a:ext cx="1360800" cy="577080"/>
            </a:xfrm>
            <a:prstGeom prst="rect">
              <a:avLst/>
            </a:prstGeom>
            <a:noFill/>
            <a:ln w="0">
              <a:noFill/>
            </a:ln>
          </p:spPr>
          <p:txBody>
            <a:bodyPr lIns="90000" rIns="90000" tIns="45000" bIns="45000" anchor="t">
              <a:spAutoFit/>
            </a:bodyPr>
            <a:p>
              <a:pPr>
                <a:lnSpc>
                  <a:spcPct val="80000"/>
                </a:lnSpc>
              </a:pPr>
              <a:r>
                <a:rPr b="0" lang="pt-BR" sz="2000" strike="noStrike" u="none">
                  <a:solidFill>
                    <a:srgbClr val="999999"/>
                  </a:solidFill>
                  <a:effectLst/>
                  <a:uFillTx/>
                  <a:latin typeface="Arial"/>
                </a:rPr>
                <a:t>Teolo-</a:t>
              </a:r>
              <a:br>
                <a:rPr sz="2000"/>
              </a:br>
              <a:r>
                <a:rPr b="0" lang="pt-BR" sz="2000" strike="noStrike" u="none">
                  <a:solidFill>
                    <a:srgbClr val="999999"/>
                  </a:solidFill>
                  <a:effectLst/>
                  <a:uFillTx/>
                  <a:latin typeface="Arial"/>
                </a:rPr>
                <a:t>gias</a:t>
              </a:r>
              <a:r>
                <a:rPr b="0" lang="pt-BR" sz="1800" strike="noStrike" u="none">
                  <a:solidFill>
                    <a:srgbClr val="999999"/>
                  </a:solidFill>
                  <a:effectLst/>
                  <a:uFillTx/>
                  <a:latin typeface="Arial"/>
                </a:rPr>
                <a:t> </a:t>
              </a:r>
              <a:r>
                <a:rPr b="0" lang="pt-BR" sz="2200" strike="noStrike" u="none">
                  <a:solidFill>
                    <a:srgbClr val="999999"/>
                  </a:solidFill>
                  <a:effectLst/>
                  <a:uFillTx/>
                  <a:latin typeface="DejaVu Sans"/>
                  <a:ea typeface="DejaVu Sans"/>
                </a:rPr>
                <a:t>⇢</a:t>
              </a:r>
              <a:endParaRPr b="0" lang="pt-BR" sz="22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9" name=""/>
            <p:cNvSpPr/>
            <p:nvPr/>
          </p:nvSpPr>
          <p:spPr>
            <a:xfrm>
              <a:off x="8618040" y="3853080"/>
              <a:ext cx="85680" cy="20556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endPara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80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51" dur="indefinite" restart="never" nodeType="tmRoot">
          <p:childTnLst>
            <p:seq>
              <p:cTn id="652" dur="indefinite" nodeType="mainSeq">
                <p:childTnLst>
                  <p:par>
                    <p:cTn id="653" fill="hold">
                      <p:stCondLst>
                        <p:cond delay="indefinite"/>
                      </p:stCondLst>
                      <p:childTnLst>
                        <p:par>
                          <p:cTn id="654" fill="hold">
                            <p:stCondLst>
                              <p:cond delay="0"/>
                            </p:stCondLst>
                            <p:childTnLst>
                              <p:par>
                                <p:cTn id="65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7" fill="hold">
                      <p:stCondLst>
                        <p:cond delay="indefinite"/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aixaDeTexto 63"/>
          <p:cNvSpPr/>
          <p:nvPr/>
        </p:nvSpPr>
        <p:spPr>
          <a:xfrm>
            <a:off x="371520" y="1787760"/>
            <a:ext cx="11670120" cy="4709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5 – Grupos de pessoas abarcados pela escatologia 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2" name=""/>
          <p:cNvSpPr/>
          <p:nvPr/>
        </p:nvSpPr>
        <p:spPr>
          <a:xfrm flipV="1">
            <a:off x="11250000" y="2827440"/>
            <a:ext cx="263880" cy="29880"/>
          </a:xfrm>
          <a:prstGeom prst="rect">
            <a:avLst/>
          </a:prstGeom>
          <a:solidFill>
            <a:srgbClr val="ffff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9000" bIns="-9000" anchor="ctr">
            <a:no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3" name="CaixaDeTexto 64"/>
          <p:cNvSpPr/>
          <p:nvPr/>
        </p:nvSpPr>
        <p:spPr>
          <a:xfrm>
            <a:off x="298080" y="1243800"/>
            <a:ext cx="777384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  <a:ea typeface="Noto Sans CJK SC"/>
              </a:rPr>
              <a:t>I. Introdução </a:t>
            </a: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DejaVu Sans"/>
                <a:ea typeface="DejaVu Sans"/>
              </a:rPr>
              <a:t>⇢</a:t>
            </a:r>
            <a:r>
              <a:rPr b="1" lang="en-US" sz="3600" strike="noStrike" u="none">
                <a:solidFill>
                  <a:srgbClr val="3333ff"/>
                </a:solidFill>
                <a:effectLst/>
                <a:uFillTx/>
                <a:latin typeface="Arial"/>
                <a:ea typeface="DejaVu Sans"/>
              </a:rPr>
              <a:t> 4. Revelação</a:t>
            </a:r>
            <a:endParaRPr b="0" lang="pt-BR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"/>
          <p:cNvSpPr/>
          <p:nvPr/>
        </p:nvSpPr>
        <p:spPr>
          <a:xfrm>
            <a:off x="11127960" y="643248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0DFB6327-7A77-4EBE-BE5A-F6FF02B3B12B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5" name=""/>
          <p:cNvSpPr/>
          <p:nvPr/>
        </p:nvSpPr>
        <p:spPr>
          <a:xfrm>
            <a:off x="-180000" y="2625480"/>
            <a:ext cx="12004200" cy="384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1" lang="pt-BR" sz="26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Citados nominalmente em profecias:</a:t>
            </a:r>
            <a:endParaRPr b="0" lang="pt-BR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Segundo o Dispenacionalismo, no calendário profético existem particularidades em como Deus trata cada um desses grupos (Obs.: pode haver interseções!)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44000" indent="-1440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Judeus (Hebreus 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DejaVu Sans"/>
                <a:ea typeface="DejaVu Sans"/>
              </a:rPr>
              <a:t>→ 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Israelitas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/judeus): Este, + dois grupos abaixo: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1Co 10:32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44000" indent="-1440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Gentios (</a:t>
            </a:r>
            <a:r>
              <a:rPr b="1" i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Goyim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): De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Gn 1:1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até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17:5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(Abrão 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DejaVu Sans"/>
                <a:ea typeface="DejaVu Sans"/>
              </a:rPr>
              <a:t>→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Abraão), todos eram gentios.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44000" indent="-1440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Igreja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: Conforme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Jo 20.19-23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;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 1Co 12.13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;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 Gl 3.28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;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 Ef 2.11-22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;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 Cl 3.11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44000" indent="-144000" defTabSz="9144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36000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- 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Habitantes da Terra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: Citado em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Is 18:3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;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Jr 1:14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,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17:2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;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Os 4:1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;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Jl 1:2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e </a:t>
            </a:r>
            <a:br>
              <a:rPr sz="2400"/>
            </a:b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principalmente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  <a:ea typeface="Noto Sans CJK SC"/>
              </a:rPr>
              <a:t>Ap 13:12-14.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6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61" dur="indefinite" restart="never" nodeType="tmRoot">
          <p:childTnLst>
            <p:seq>
              <p:cTn id="662" dur="indefinite" nodeType="mainSeq">
                <p:childTnLst>
                  <p:par>
                    <p:cTn id="663" fill="hold">
                      <p:stCondLst>
                        <p:cond delay="indefinite"/>
                      </p:stCondLst>
                      <p:childTnLst>
                        <p:par>
                          <p:cTn id="664" fill="hold">
                            <p:stCondLst>
                              <p:cond delay="0"/>
                            </p:stCondLst>
                            <p:childTnLst>
                              <p:par>
                                <p:cTn id="66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7" fill="hold">
                      <p:stCondLst>
                        <p:cond delay="indefinite"/>
                      </p:stCondLst>
                      <p:childTnLst>
                        <p:par>
                          <p:cTn id="668" fill="hold">
                            <p:stCondLst>
                              <p:cond delay="0"/>
                            </p:stCondLst>
                            <p:childTnLst>
                              <p:par>
                                <p:cTn id="6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1" fill="hold">
                      <p:stCondLst>
                        <p:cond delay="indefinite"/>
                      </p:stCondLst>
                      <p:childTnLst>
                        <p:par>
                          <p:cTn id="672" fill="hold">
                            <p:stCondLst>
                              <p:cond delay="0"/>
                            </p:stCondLst>
                            <p:childTnLst>
                              <p:par>
                                <p:cTn id="6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5" fill="hold">
                      <p:stCondLst>
                        <p:cond delay="indefinite"/>
                      </p:stCondLst>
                      <p:childTnLst>
                        <p:par>
                          <p:cTn id="676" fill="hold">
                            <p:stCondLst>
                              <p:cond delay="0"/>
                            </p:stCondLst>
                            <p:childTnLst>
                              <p:par>
                                <p:cTn id="6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9" fill="hold">
                      <p:stCondLst>
                        <p:cond delay="indefinite"/>
                      </p:stCondLst>
                      <p:childTnLst>
                        <p:par>
                          <p:cTn id="680" fill="hold">
                            <p:stCondLst>
                              <p:cond delay="0"/>
                            </p:stCondLst>
                            <p:childTnLst>
                              <p:par>
                                <p:cTn id="68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3" fill="hold">
                      <p:stCondLst>
                        <p:cond delay="indefinite"/>
                      </p:stCondLst>
                      <p:childTnLst>
                        <p:par>
                          <p:cTn id="684" fill="hold">
                            <p:stCondLst>
                              <p:cond delay="0"/>
                            </p:stCondLst>
                            <p:childTnLst>
                              <p:par>
                                <p:cTn id="68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CaixaDeTexto 6"/>
          <p:cNvSpPr/>
          <p:nvPr/>
        </p:nvSpPr>
        <p:spPr>
          <a:xfrm>
            <a:off x="320040" y="1312200"/>
            <a:ext cx="1011240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</a:rPr>
              <a:t>Bibliografia do Capítulo I: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"/>
          <p:cNvSpPr/>
          <p:nvPr/>
        </p:nvSpPr>
        <p:spPr>
          <a:xfrm>
            <a:off x="8213400" y="1565640"/>
            <a:ext cx="2946240" cy="51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en-US" sz="28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INTRODUÇÃO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9" name=""/>
          <p:cNvSpPr/>
          <p:nvPr/>
        </p:nvSpPr>
        <p:spPr>
          <a:xfrm>
            <a:off x="11131920" y="643248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6503958F-96FE-4F04-844E-AAEAC0518911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"/>
          <p:cNvSpPr txBox="1"/>
          <p:nvPr/>
        </p:nvSpPr>
        <p:spPr>
          <a:xfrm>
            <a:off x="540000" y="2844000"/>
            <a:ext cx="10980000" cy="3855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lvl="1" marL="360000" indent="-360000" defTabSz="914400">
              <a:lnSpc>
                <a:spcPct val="115000"/>
              </a:lnSpc>
              <a:spcAft>
                <a:spcPts val="567"/>
              </a:spcAft>
              <a:buClr>
                <a:srgbClr val="000000"/>
              </a:buClr>
              <a:buFont typeface="OpenSymbol"/>
              <a:buAutoNum type="arabicPeriod"/>
            </a:pPr>
            <a:r>
              <a:rPr b="1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 Inicial: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 Lira, E., Dias, M., Borba, T.: “Apostila de Escatologia”,</a:t>
            </a: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FreeSans"/>
              </a:rPr>
              <a:t> 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Ed. Centro de Treinamento Bíblico Rhema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360000" indent="-360000" defTabSz="914400">
              <a:lnSpc>
                <a:spcPct val="115000"/>
              </a:lnSpc>
              <a:spcAft>
                <a:spcPts val="567"/>
              </a:spcAft>
              <a:buClr>
                <a:srgbClr val="000000"/>
              </a:buClr>
              <a:buFont typeface="OpenSymbol"/>
              <a:buAutoNum type="arabicPeriod"/>
            </a:pPr>
            <a:r>
              <a:rPr b="1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 Século IV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: 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  <a:hlinkClick r:id="rId1"/>
              </a:rPr>
              <a:t>https://share.google/aimode/Y5fZj4wyeB0LSvhEa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 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360000" indent="-360000" defTabSz="914400">
              <a:lnSpc>
                <a:spcPct val="115000"/>
              </a:lnSpc>
              <a:spcAft>
                <a:spcPts val="567"/>
              </a:spcAft>
              <a:buClr>
                <a:srgbClr val="000000"/>
              </a:buClr>
              <a:buFont typeface="OpenSymbol"/>
              <a:buAutoNum type="arabicPeriod"/>
            </a:pPr>
            <a:r>
              <a:rPr b="1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 Pergaminho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: 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  <a:hlinkClick r:id="rId2"/>
              </a:rPr>
              <a:t>https://www.youtube.com/watch?v=BtVC9JJXzMc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 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360000" indent="-360000" defTabSz="914400">
              <a:lnSpc>
                <a:spcPct val="115000"/>
              </a:lnSpc>
              <a:spcAft>
                <a:spcPts val="567"/>
              </a:spcAft>
              <a:buClr>
                <a:srgbClr val="000000"/>
              </a:buClr>
              <a:buFont typeface="OpenSymbol"/>
              <a:buAutoNum type="arabicPeriod"/>
            </a:pPr>
            <a:r>
              <a:rPr b="1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 Vulgata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: 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  <a:hlinkClick r:id="rId3"/>
              </a:rPr>
              <a:t>https://share.google/aimode/JaV6eO59CBc941Hh3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360000" indent="-360000" defTabSz="914400">
              <a:lnSpc>
                <a:spcPct val="115000"/>
              </a:lnSpc>
              <a:spcAft>
                <a:spcPts val="567"/>
              </a:spcAft>
              <a:buClr>
                <a:srgbClr val="000000"/>
              </a:buClr>
              <a:buFont typeface="OpenSymbol"/>
              <a:buAutoNum type="arabicPeriod"/>
            </a:pPr>
            <a:r>
              <a:rPr b="1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 Calvinismo e Arianismo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: - 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  <a:hlinkClick r:id="rId4"/>
              </a:rPr>
              <a:t>https://www.mundocristao.com.br/blog/calvinismo-e-arminianismo/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; </a:t>
            </a:r>
            <a:br>
              <a:rPr sz="1600"/>
            </a:b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- 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  <a:hlinkClick r:id="rId5"/>
              </a:rPr>
              <a:t>https://pt.wikipedia.org/wiki/Arminianismo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 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360000" indent="-360000" defTabSz="914400">
              <a:lnSpc>
                <a:spcPct val="115000"/>
              </a:lnSpc>
              <a:spcAft>
                <a:spcPts val="567"/>
              </a:spcAft>
              <a:buClr>
                <a:srgbClr val="000000"/>
              </a:buClr>
              <a:buFont typeface="OpenSymbol"/>
              <a:buAutoNum type="arabicPeriod"/>
            </a:pPr>
            <a:r>
              <a:rPr b="1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 Preterismo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: https://share.google/aimode/75ueiQa2wnbjojiTf;</a:t>
            </a:r>
            <a:br>
              <a:rPr sz="1600"/>
            </a:b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FreeSans"/>
              </a:rPr>
              <a:t>- </a:t>
            </a: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FreeSans"/>
                <a:hlinkClick r:id="rId6"/>
              </a:rPr>
              <a:t>https://en-wikipedia-org.translate.goog/wiki/J._Stuart_Russell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; -  </a:t>
            </a: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FreeSans"/>
                <a:hlinkClick r:id="rId7"/>
              </a:rPr>
              <a:t>https://arquivopreterista.blogspot.com/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.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360000" indent="-360000" defTabSz="914400">
              <a:lnSpc>
                <a:spcPct val="115000"/>
              </a:lnSpc>
              <a:spcAft>
                <a:spcPts val="567"/>
              </a:spcAft>
              <a:buClr>
                <a:srgbClr val="000000"/>
              </a:buClr>
              <a:buFont typeface="OpenSymbol"/>
              <a:buAutoNum type="arabicPeriod"/>
            </a:pPr>
            <a:r>
              <a:rPr b="1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 Aliancismo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: - 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  <a:hlinkClick r:id="rId8"/>
              </a:rPr>
              <a:t>https://pt.wikipedia.org/wiki/Teologia_da_aliança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;  </a:t>
            </a:r>
            <a:br>
              <a:rPr sz="1600"/>
            </a:b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- 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  <a:hlinkClick r:id="rId9"/>
              </a:rPr>
              <a:t>https://voltemosaoevangelho.com/blog/2015/04/4-posicoes-sobre-a-controversia-igreja-e-israel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;</a:t>
            </a:r>
            <a:br>
              <a:rPr sz="1600"/>
            </a:b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- 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  <a:hlinkClick r:id="rId10"/>
              </a:rPr>
              <a:t>https://biblicalhistoricalcontext.com/biblical-inspiration/does-jude-quote-enoch/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 </a:t>
            </a:r>
            <a:br>
              <a:rPr sz="1600"/>
            </a:b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- 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  <a:hlinkClick r:id="rId11"/>
              </a:rPr>
              <a:t>https://search.brave.com/search?q=quais+as+evidencias+biblicas+para+a+aliança+das+obras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 </a:t>
            </a:r>
            <a:br>
              <a:rPr sz="1600"/>
            </a:b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- 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  <a:hlinkClick r:id="rId12"/>
              </a:rPr>
              <a:t>https://pt.wikipedia.org/wiki/Nova_Aliança_(Bíblia)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 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1" name=""/>
          <p:cNvSpPr txBox="1"/>
          <p:nvPr/>
        </p:nvSpPr>
        <p:spPr>
          <a:xfrm>
            <a:off x="648000" y="2350080"/>
            <a:ext cx="11190240" cy="552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1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0. Imagens</a:t>
            </a:r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 de navegador web nos vídeos das aulas que incluem o campo com o endereço da página visitada, </a:t>
            </a:r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	</a:t>
            </a:r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	</a:t>
            </a:r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contém neste a correspondente referência. Os vídeos das aulas estão disponíveis em </a:t>
            </a:r>
            <a:r>
              <a:rPr b="1" lang="pt-BR" sz="1600" strike="noStrike" u="none">
                <a:solidFill>
                  <a:srgbClr val="000000"/>
                </a:solidFill>
                <a:effectLst/>
                <a:uFillTx/>
                <a:latin typeface="Arial"/>
                <a:hlinkClick r:id="rId13"/>
              </a:rPr>
              <a:t>pedro.jmrezende.com.br/icea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2" name=""/>
          <p:cNvSpPr txBox="1"/>
          <p:nvPr/>
        </p:nvSpPr>
        <p:spPr>
          <a:xfrm>
            <a:off x="-7416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CaixaDeTexto 56"/>
          <p:cNvSpPr/>
          <p:nvPr/>
        </p:nvSpPr>
        <p:spPr>
          <a:xfrm>
            <a:off x="320040" y="1312200"/>
            <a:ext cx="1011240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</a:rPr>
              <a:t>Bibliografia do Capítulo I: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4" name=""/>
          <p:cNvSpPr/>
          <p:nvPr/>
        </p:nvSpPr>
        <p:spPr>
          <a:xfrm>
            <a:off x="8213400" y="1565640"/>
            <a:ext cx="2946240" cy="51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en-US" sz="28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INTRODUÇÃO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5" name=""/>
          <p:cNvSpPr/>
          <p:nvPr/>
        </p:nvSpPr>
        <p:spPr>
          <a:xfrm>
            <a:off x="11131920" y="643248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>
              <a:lnSpc>
                <a:spcPct val="100000"/>
              </a:lnSpc>
            </a:pPr>
            <a:fld id="{779A0B50-A8DC-4465-8268-43C56F0C4602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6" name=""/>
          <p:cNvSpPr txBox="1"/>
          <p:nvPr/>
        </p:nvSpPr>
        <p:spPr>
          <a:xfrm>
            <a:off x="540000" y="2304000"/>
            <a:ext cx="10980000" cy="378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 marL="360000" indent="-360000" defTabSz="914400">
              <a:lnSpc>
                <a:spcPct val="115000"/>
              </a:lnSpc>
              <a:spcAft>
                <a:spcPts val="567"/>
              </a:spcAft>
              <a:buClr>
                <a:srgbClr val="000000"/>
              </a:buClr>
              <a:buFont typeface="OpenSymbol"/>
              <a:buAutoNum type="arabicPeriod" startAt="8"/>
            </a:pPr>
            <a:r>
              <a:rPr b="1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Dispensacionalismo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: -  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  <a:hlinkClick r:id="rId1"/>
              </a:rPr>
              <a:t>https://pt.wikipedia.org/wiki/Dispensacionalismo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 </a:t>
            </a:r>
            <a:br>
              <a:rPr sz="1600"/>
            </a:b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- 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  <a:hlinkClick r:id="rId2"/>
              </a:rPr>
              <a:t>https://search.brave.com/search?q=qual+a+origem+do+dispensacionalismo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 </a:t>
            </a:r>
            <a:br>
              <a:rPr sz="1600"/>
            </a:b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- Ice, Thomas: “Entendendo o Dispensacionalismo”. Ed. Actual, Porto Alegre.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60000" indent="-360000" defTabSz="914400">
              <a:lnSpc>
                <a:spcPct val="115000"/>
              </a:lnSpc>
              <a:spcAft>
                <a:spcPts val="567"/>
              </a:spcAft>
              <a:buClr>
                <a:srgbClr val="000000"/>
              </a:buClr>
              <a:buFont typeface="OpenSymbol"/>
              <a:buAutoNum type="arabicPeriod" startAt="8"/>
            </a:pPr>
            <a:r>
              <a:rPr b="1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Dispensacionalismo versus Aliancismo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: - 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  <a:hlinkClick r:id="rId3"/>
              </a:rPr>
              <a:t>https://search.brave.com/search?q=Irmãos+de+Plymouth</a:t>
            </a:r>
            <a:br>
              <a:rPr sz="1600"/>
            </a:b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- 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  <a:hlinkClick r:id="rId4"/>
              </a:rPr>
              <a:t>https://search.brave.com/search?q=qual+foi+a+vidente+que+influenciou+john+darby</a:t>
            </a:r>
            <a:br>
              <a:rPr sz="1600"/>
            </a:b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- 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  <a:hlinkClick r:id="rId5"/>
              </a:rPr>
              <a:t>https://search.brave.com/search?q=cyrus+scoffield</a:t>
            </a:r>
            <a:br>
              <a:rPr sz="1600"/>
            </a:b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- 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  <a:hlinkClick r:id="rId6"/>
              </a:rPr>
              <a:t>https://search.brave.com/search?q=loucos+para+confundir+os+sábios+biblia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 </a:t>
            </a:r>
            <a:br>
              <a:rPr sz="1600"/>
            </a:b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- 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  <a:hlinkClick r:id="rId7"/>
              </a:rPr>
              <a:t>https://feparahoje.com.br/dispensacionalismo-ou-aliancismo/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 </a:t>
            </a:r>
            <a:br>
              <a:rPr sz="1600"/>
            </a:b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- 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  <a:hlinkClick r:id="rId8"/>
              </a:rPr>
              <a:t>https://pedro.jmrezende.com.br/iman/criticas-a-doutrina-pos-trib.pdf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 (pg 5-6)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60000" indent="-360000" defTabSz="914400">
              <a:lnSpc>
                <a:spcPct val="115000"/>
              </a:lnSpc>
              <a:spcAft>
                <a:spcPts val="567"/>
              </a:spcAft>
              <a:buClr>
                <a:srgbClr val="000000"/>
              </a:buClr>
              <a:buFont typeface="OpenSymbol"/>
              <a:buAutoNum type="arabicPeriod" startAt="8"/>
            </a:pPr>
            <a:r>
              <a:rPr b="1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 Grupos de pessoas abarcados pela Escatologia</a:t>
            </a:r>
            <a:br>
              <a:rPr sz="1600"/>
            </a:b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- Wayne, Gerry: “A Conspiração de Gênesis 6” Entrevista a respeito em </a:t>
            </a:r>
            <a:br>
              <a:rPr sz="1600"/>
            </a:b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  <a:hlinkClick r:id="rId9"/>
              </a:rPr>
              <a:t>https://pedro.jmrezende.com.br/iman/nephilim.mp4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FreeSans"/>
              </a:rPr>
              <a:t> 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7" name=""/>
          <p:cNvSpPr txBox="1"/>
          <p:nvPr/>
        </p:nvSpPr>
        <p:spPr>
          <a:xfrm>
            <a:off x="416880" y="4615920"/>
            <a:ext cx="180720" cy="427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8" name=""/>
          <p:cNvSpPr txBox="1"/>
          <p:nvPr/>
        </p:nvSpPr>
        <p:spPr>
          <a:xfrm>
            <a:off x="-7416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aixaDeTexto 1"/>
          <p:cNvSpPr/>
          <p:nvPr/>
        </p:nvSpPr>
        <p:spPr>
          <a:xfrm>
            <a:off x="298080" y="1243800"/>
            <a:ext cx="820080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</a:rPr>
              <a:t>I. Introdução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CaixaDeTexto 8"/>
          <p:cNvSpPr/>
          <p:nvPr/>
        </p:nvSpPr>
        <p:spPr>
          <a:xfrm>
            <a:off x="505800" y="1847520"/>
            <a:ext cx="11670120" cy="449676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1. O que é Escatologia?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"/>
          <p:cNvSpPr/>
          <p:nvPr/>
        </p:nvSpPr>
        <p:spPr>
          <a:xfrm>
            <a:off x="72000" y="2880000"/>
            <a:ext cx="10252800" cy="265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1073160" indent="-268200" algn="just" defTabSz="914400">
              <a:lnSpc>
                <a:spcPct val="110000"/>
              </a:lnSpc>
              <a:spcBef>
                <a:spcPts val="850"/>
              </a:spcBef>
              <a:spcAft>
                <a:spcPts val="1191"/>
              </a:spcAft>
              <a:buClr>
                <a:srgbClr val="000000"/>
              </a:buClr>
              <a:buFont typeface="Calibri"/>
              <a:buChar char="-"/>
              <a:tabLst>
                <a:tab algn="l" pos="716040"/>
              </a:tabLst>
            </a:pP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Escatologia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: do grego antigo εσχατος (escatos), "último", mais o sufixo -λόγια, (logia), "estudo“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07316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Font typeface="Calibri"/>
              <a:buChar char="-"/>
              <a:tabLst>
                <a:tab algn="l" pos="716040"/>
              </a:tabLst>
            </a:pPr>
            <a:r>
              <a:rPr b="0" lang="pt-BR" sz="2400" strike="noStrike" u="sng">
                <a:solidFill>
                  <a:schemeClr val="dk1"/>
                </a:solidFill>
                <a:effectLst/>
                <a:uFillTx/>
                <a:latin typeface="Arial"/>
              </a:rPr>
              <a:t>Resumindo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: É o estudo das últimas coisas e eventos. É a parte da teologia e/ou da filosofia que trata dos últimos eventos na história ou do destino final da humanidade, comumente chamado de “fim do mundo”.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"/>
          <p:cNvSpPr/>
          <p:nvPr/>
        </p:nvSpPr>
        <p:spPr>
          <a:xfrm>
            <a:off x="11694600" y="630036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fld id="{8F6AE235-E8D6-479E-AE59-F3107EF52610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aixaDeTexto 2"/>
          <p:cNvSpPr/>
          <p:nvPr/>
        </p:nvSpPr>
        <p:spPr>
          <a:xfrm>
            <a:off x="298080" y="1243800"/>
            <a:ext cx="820080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</a:rPr>
              <a:t>I. Introdução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CaixaDeTexto 9"/>
          <p:cNvSpPr/>
          <p:nvPr/>
        </p:nvSpPr>
        <p:spPr>
          <a:xfrm>
            <a:off x="385920" y="1872000"/>
            <a:ext cx="11670120" cy="449676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2. Por que estudar Escatologia?</a:t>
            </a:r>
            <a:endParaRPr b="0" lang="pt-BR" sz="3300" strike="noStrike" u="none">
              <a:solidFill>
                <a:srgbClr val="ff0000"/>
              </a:solidFill>
              <a:effectLst/>
              <a:uFillTx/>
              <a:latin typeface="Arial"/>
            </a:endParaRPr>
          </a:p>
        </p:txBody>
      </p:sp>
      <p:sp>
        <p:nvSpPr>
          <p:cNvPr id="91" name=""/>
          <p:cNvSpPr/>
          <p:nvPr/>
        </p:nvSpPr>
        <p:spPr>
          <a:xfrm>
            <a:off x="72000" y="2880000"/>
            <a:ext cx="10720800" cy="361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71604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Para que na nossa vida haja consolo.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71604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A vida cristã, diferente do que dizem os </a:t>
            </a:r>
            <a:r>
              <a:rPr b="0" lang="pt-BR" sz="2400" strike="noStrike" u="sng">
                <a:solidFill>
                  <a:schemeClr val="dk1"/>
                </a:solidFill>
                <a:effectLst/>
                <a:uFillTx/>
                <a:latin typeface="Arial"/>
              </a:rPr>
              <a:t>triunfalistas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, é cheia de aflições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Jo 16:33. 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Em meio a elas, é comum o cristão desanimar e achar que não é capaz de suportar suas agruras. Nessas horas, a lembrança do futuro dá a dimensão correta do sofrimento presente: “</a:t>
            </a:r>
            <a:r>
              <a:rPr b="1" i="1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Porque a nossa leve e momentânea tribulação produz para nós eterno peso de glória, acima de toda comparação”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2Co 4:17.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71604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O estudo da escatologia nos mostra que tem algo melhor por vir!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"/>
          <p:cNvSpPr/>
          <p:nvPr/>
        </p:nvSpPr>
        <p:spPr>
          <a:xfrm>
            <a:off x="8280000" y="2160000"/>
            <a:ext cx="1793160" cy="893160"/>
          </a:xfrm>
          <a:prstGeom prst="wedgeRoundRectCallout">
            <a:avLst>
              <a:gd name="adj1" fmla="val -24425"/>
              <a:gd name="adj2" fmla="val 115013"/>
              <a:gd name="adj3" fmla="val 16667"/>
            </a:avLst>
          </a:prstGeom>
          <a:solidFill>
            <a:srgbClr val="ffffd7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Adeptos da Teologia da Prosperidade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"/>
          <p:cNvSpPr/>
          <p:nvPr/>
        </p:nvSpPr>
        <p:spPr>
          <a:xfrm>
            <a:off x="11694600" y="630036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fld id="{EBDD21EE-D18B-4D21-ADE5-DCC11E8DF15D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5" dur="indefinite" restart="never" nodeType="tmRoot">
          <p:childTnLst>
            <p:seq>
              <p:cTn id="66" dur="indefinite" nodeType="mainSeq">
                <p:childTnLst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aixaDeTexto 4"/>
          <p:cNvSpPr/>
          <p:nvPr/>
        </p:nvSpPr>
        <p:spPr>
          <a:xfrm>
            <a:off x="385920" y="1764000"/>
            <a:ext cx="11670120" cy="449676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2. Por que estudar Escatologia?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CaixaDeTexto 3"/>
          <p:cNvSpPr/>
          <p:nvPr/>
        </p:nvSpPr>
        <p:spPr>
          <a:xfrm>
            <a:off x="298080" y="1243800"/>
            <a:ext cx="820080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</a:rPr>
              <a:t>I. Introdução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"/>
          <p:cNvSpPr/>
          <p:nvPr/>
        </p:nvSpPr>
        <p:spPr>
          <a:xfrm>
            <a:off x="72000" y="2664000"/>
            <a:ext cx="10901880" cy="37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71604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Para que a nossa esperança seja renovada. </a:t>
            </a:r>
            <a:r>
              <a:rPr b="1" lang="pt-BR" sz="2400" strike="noStrike" u="none">
                <a:solidFill>
                  <a:srgbClr val="f10d0c"/>
                </a:solidFill>
                <a:effectLst/>
                <a:uFillTx/>
                <a:latin typeface="Arial"/>
              </a:rPr>
              <a:t>Tt 2:11–14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. 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O estudo da escatologia nos mostra que podemos crêr no amanhã.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71604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Porque por meio desse estudo somos despertado para a realidade da brevidade da vida, e da eternidade do mundo por vir!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71604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Para que percamos o medo de algumas coisas, da morte por exemplo. </a:t>
            </a:r>
            <a:r>
              <a:rPr b="1" lang="pt-BR" sz="2400" strike="noStrike" u="none">
                <a:solidFill>
                  <a:srgbClr val="f10d0c"/>
                </a:solidFill>
                <a:effectLst/>
                <a:uFillTx/>
                <a:latin typeface="Arial"/>
              </a:rPr>
              <a:t>1Ts 4:11–13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71604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Porque Deus não quer que sejamos ignorantes quanto a coisas que ELE mesmo falou. </a:t>
            </a:r>
            <a:r>
              <a:rPr b="1" lang="pt-BR" sz="2400" strike="noStrike" u="none">
                <a:solidFill>
                  <a:srgbClr val="f10d0c"/>
                </a:solidFill>
                <a:effectLst/>
                <a:uFillTx/>
                <a:latin typeface="Arial"/>
              </a:rPr>
              <a:t>Is 49:8–12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;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"/>
          <p:cNvSpPr/>
          <p:nvPr/>
        </p:nvSpPr>
        <p:spPr>
          <a:xfrm>
            <a:off x="11694600" y="630036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fld id="{CDD4DFEC-86DB-4134-9C90-1C83827679EF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3" dur="indefinite" restart="never" nodeType="tmRoot">
          <p:childTnLst>
            <p:seq>
              <p:cTn id="84" dur="indefinite" nodeType="mainSeq">
                <p:childTnLst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aixaDeTexto 15"/>
          <p:cNvSpPr/>
          <p:nvPr/>
        </p:nvSpPr>
        <p:spPr>
          <a:xfrm>
            <a:off x="385920" y="1859760"/>
            <a:ext cx="11670120" cy="449676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2. Por que estudar Escatologia?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CaixaDeTexto 14"/>
          <p:cNvSpPr/>
          <p:nvPr/>
        </p:nvSpPr>
        <p:spPr>
          <a:xfrm>
            <a:off x="298080" y="1243800"/>
            <a:ext cx="820080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</a:rPr>
              <a:t>I. Introdução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"/>
          <p:cNvSpPr/>
          <p:nvPr/>
        </p:nvSpPr>
        <p:spPr>
          <a:xfrm>
            <a:off x="72000" y="2880000"/>
            <a:ext cx="11620800" cy="361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71604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Outro benefício é a autocorreção. Assim como qualquer outro estudo das palavras de Jesus, apóstolos e profetas, este sobre o futuro têm um caráter de repreensão do erro e de promoção do crescimento pessoal. </a:t>
            </a:r>
            <a:r>
              <a:rPr b="1" lang="pt-BR" sz="24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1Ts 5:4–11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71604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Porque está escrito 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&gt;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“</a:t>
            </a:r>
            <a:r>
              <a:rPr b="0" i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Bem-aventurado aquele que lê, e os que ouvem as palavras desta profecia, e guardam as coisas que nela estão escritas; porque o tempo está próximo.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” (</a:t>
            </a:r>
            <a:r>
              <a:rPr b="1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Ap 1:3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)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71604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E outra vez, no mesmo livro 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&gt;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 “</a:t>
            </a:r>
            <a:r>
              <a:rPr b="0" i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Eis que presto venho: Bem-aventurado aquele que guarda as palavras da profecia deste livro</a:t>
            </a:r>
            <a:r>
              <a:rPr b="1" i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.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” 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(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Ap 22:7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)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"/>
          <p:cNvSpPr/>
          <p:nvPr/>
        </p:nvSpPr>
        <p:spPr>
          <a:xfrm>
            <a:off x="11694600" y="630036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fld id="{13414C3A-DE22-42E2-8C40-27DD37FA9FA1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1" dur="indefinite" restart="never" nodeType="tmRoot">
          <p:childTnLst>
            <p:seq>
              <p:cTn id="102" dur="indefinite" nodeType="mainSeq">
                <p:childTnLst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aixaDeTexto 20"/>
          <p:cNvSpPr/>
          <p:nvPr/>
        </p:nvSpPr>
        <p:spPr>
          <a:xfrm>
            <a:off x="518040" y="1859760"/>
            <a:ext cx="11670120" cy="449676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2. Por que estudar Escatologia?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CaixaDeTexto 16"/>
          <p:cNvSpPr/>
          <p:nvPr/>
        </p:nvSpPr>
        <p:spPr>
          <a:xfrm>
            <a:off x="298080" y="1243800"/>
            <a:ext cx="820080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</a:rPr>
              <a:t>I. Introdução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"/>
          <p:cNvSpPr/>
          <p:nvPr/>
        </p:nvSpPr>
        <p:spPr>
          <a:xfrm>
            <a:off x="72000" y="2880000"/>
            <a:ext cx="11081880" cy="326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71604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Deus anuncia eventos futuros que Ele mesmo predetermina. </a:t>
            </a:r>
            <a:r>
              <a:rPr b="1" lang="pt-BR" sz="2400" strike="noStrike" u="none">
                <a:solidFill>
                  <a:srgbClr val="f10d0c"/>
                </a:solidFill>
                <a:effectLst/>
                <a:uFillTx/>
                <a:latin typeface="Arial"/>
              </a:rPr>
              <a:t>Is 46:9–10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71604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Parte significativa da Bíblia Sagrada (aprox. 37%). </a:t>
            </a:r>
            <a:r>
              <a:rPr b="1" lang="pt-BR" sz="2400" strike="noStrike" u="none">
                <a:solidFill>
                  <a:srgbClr val="f10d0c"/>
                </a:solidFill>
                <a:effectLst/>
                <a:uFillTx/>
                <a:latin typeface="Arial"/>
                <a:ea typeface="Noto Sans CJK SC"/>
              </a:rPr>
              <a:t>1Pe 1:10-11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71604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O testemunho de Jesus é o espírito da profecia. </a:t>
            </a:r>
            <a:r>
              <a:rPr b="1" lang="pt-BR" sz="2400" strike="noStrike" u="none">
                <a:solidFill>
                  <a:srgbClr val="f10d0c"/>
                </a:solidFill>
                <a:effectLst/>
                <a:uFillTx/>
                <a:latin typeface="Arial"/>
                <a:ea typeface="Noto Sans CJK SC"/>
              </a:rPr>
              <a:t>Ap 19:10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71604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Certos temas escatológicos formam doutrinas básicas. </a:t>
            </a:r>
            <a:r>
              <a:rPr b="1" lang="pt-BR" sz="2400" strike="noStrike" u="none">
                <a:solidFill>
                  <a:srgbClr val="f10d0c"/>
                </a:solidFill>
                <a:effectLst/>
                <a:uFillTx/>
                <a:latin typeface="Arial"/>
                <a:ea typeface="Noto Sans CJK SC"/>
              </a:rPr>
              <a:t>Hb 6:1–2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71604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Desperta consciência para a eternidade e brevidade na terra. </a:t>
            </a:r>
            <a:r>
              <a:rPr b="1" lang="pt-BR" sz="2400" strike="noStrike" u="none">
                <a:solidFill>
                  <a:srgbClr val="f10d0c"/>
                </a:solidFill>
                <a:effectLst/>
                <a:uFillTx/>
                <a:latin typeface="Arial"/>
                <a:ea typeface="Noto Sans CJK SC"/>
              </a:rPr>
              <a:t>1Pe 2:11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988200" indent="-26820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71604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Estímulo para perseverança nas aflições </a:t>
            </a:r>
            <a:r>
              <a:rPr b="1" lang="pt-BR" sz="2400" strike="noStrike" u="none">
                <a:solidFill>
                  <a:srgbClr val="f10d0c"/>
                </a:solidFill>
                <a:effectLst/>
                <a:uFillTx/>
                <a:latin typeface="Arial"/>
                <a:ea typeface="Noto Sans CJK SC"/>
              </a:rPr>
              <a:t>Rm 8:18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, </a:t>
            </a:r>
            <a:r>
              <a:rPr b="1" lang="pt-BR" sz="2400" strike="noStrike" u="none">
                <a:solidFill>
                  <a:srgbClr val="f10d0c"/>
                </a:solidFill>
                <a:effectLst/>
                <a:uFillTx/>
                <a:latin typeface="Arial"/>
                <a:ea typeface="Noto Sans CJK SC"/>
              </a:rPr>
              <a:t>2Ts 1:7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  <a:ea typeface="Noto Sans CJK SC"/>
              </a:rPr>
              <a:t>, </a:t>
            </a:r>
            <a:r>
              <a:rPr b="1" lang="pt-BR" sz="2400" strike="noStrike" u="none">
                <a:solidFill>
                  <a:srgbClr val="f10d0c"/>
                </a:solidFill>
                <a:effectLst/>
                <a:uFillTx/>
                <a:latin typeface="Arial"/>
                <a:ea typeface="Noto Sans CJK SC"/>
              </a:rPr>
              <a:t>2Tm 2:12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"/>
          <p:cNvSpPr/>
          <p:nvPr/>
        </p:nvSpPr>
        <p:spPr>
          <a:xfrm>
            <a:off x="11694600" y="630036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fld id="{F921D386-010B-4207-BCAB-A5E6EE7463C4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5" dur="indefinite" restart="never" nodeType="tmRoot">
          <p:childTnLst>
            <p:seq>
              <p:cTn id="116" dur="indefinite" nodeType="mainSeq">
                <p:childTnLst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aixaDeTexto 13"/>
          <p:cNvSpPr/>
          <p:nvPr/>
        </p:nvSpPr>
        <p:spPr>
          <a:xfrm>
            <a:off x="409320" y="1800000"/>
            <a:ext cx="11670120" cy="449676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357120" indent="-357120" defTabSz="914400">
              <a:lnSpc>
                <a:spcPct val="150000"/>
              </a:lnSpc>
              <a:buClr>
                <a:srgbClr val="ff0000"/>
              </a:buClr>
              <a:buFont typeface="OpenSymbol"/>
              <a:buAutoNum type="romanUcPeriod"/>
            </a:pPr>
            <a:r>
              <a:rPr b="1" lang="en-US" sz="3300" strike="noStrike" u="none">
                <a:solidFill>
                  <a:srgbClr val="ff0000"/>
                </a:solidFill>
                <a:effectLst/>
                <a:uFillTx/>
                <a:latin typeface="Arial"/>
              </a:rPr>
              <a:t>2. Por que estudar Escatologia?</a:t>
            </a:r>
            <a:endParaRPr b="0" lang="pt-BR" sz="3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CaixaDeTexto 12"/>
          <p:cNvSpPr/>
          <p:nvPr/>
        </p:nvSpPr>
        <p:spPr>
          <a:xfrm>
            <a:off x="298080" y="1243800"/>
            <a:ext cx="8200800" cy="821880"/>
          </a:xfrm>
          <a:prstGeom prst="rect">
            <a:avLst/>
          </a:prstGeom>
          <a:solidFill>
            <a:schemeClr val="lt1">
              <a:alpha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4800" strike="noStrike" u="none">
                <a:solidFill>
                  <a:srgbClr val="3333ff"/>
                </a:solidFill>
                <a:effectLst/>
                <a:uFillTx/>
                <a:latin typeface="Arial"/>
              </a:rPr>
              <a:t>I. Introdução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"/>
          <p:cNvSpPr/>
          <p:nvPr/>
        </p:nvSpPr>
        <p:spPr>
          <a:xfrm>
            <a:off x="72000" y="2772000"/>
            <a:ext cx="11620800" cy="370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lvl="2" marL="626760" indent="-266760" algn="just" defTabSz="914400">
              <a:lnSpc>
                <a:spcPct val="110000"/>
              </a:lnSpc>
              <a:spcAft>
                <a:spcPts val="11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716040"/>
              </a:tabLst>
            </a:pP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Porque a escatologia é instrumento útil até mesmo na área da obediência e da santificação. O apóstolo João, após mencionar a realidade futura da nossa condição semelhante à de Jesus, aplica tal conhecimento à purificação presente dizendo : </a:t>
            </a:r>
            <a:r>
              <a:rPr b="1" i="1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“Amados, agora, somos filhos de Deus, e ainda não se manifestou o que haveremos de ser. Sabemos que, quando ele se manifestar, seremos semelhantes a ele, porque haveremos de vê-lo como ele é. E a si mesmo se purifica todo o que nele tem esta esperança, assim como ele é puro”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(</a:t>
            </a:r>
            <a:r>
              <a:rPr b="1" lang="pt-B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1Jo 3:2–3</a:t>
            </a: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)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. 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Com isso, ele ensina </a:t>
            </a:r>
            <a:r>
              <a:rPr b="1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que o cristão, sabendo quem será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, </a:t>
            </a:r>
            <a:r>
              <a:rPr b="1" lang="pt-BR" sz="2400" strike="noStrike" u="sng">
                <a:solidFill>
                  <a:schemeClr val="dk1"/>
                </a:solidFill>
                <a:effectLst/>
                <a:uFillTx/>
                <a:latin typeface="Arial"/>
              </a:rPr>
              <a:t>deve lutar para manter aqui uma vida condigna com seu futuro</a:t>
            </a:r>
            <a:r>
              <a:rPr b="0" lang="pt-BR" sz="2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"/>
          <p:cNvSpPr/>
          <p:nvPr/>
        </p:nvSpPr>
        <p:spPr>
          <a:xfrm>
            <a:off x="11694600" y="6300360"/>
            <a:ext cx="1027800" cy="33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fld id="{87A346B3-A6A1-404B-8EB3-D447A7EE68F1}" type="slidenum"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"/>
          <p:cNvSpPr txBox="1"/>
          <p:nvPr/>
        </p:nvSpPr>
        <p:spPr>
          <a:xfrm>
            <a:off x="-74520" y="6460920"/>
            <a:ext cx="2242440" cy="334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6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Escatologia - Módulo 1</a:t>
            </a:r>
            <a:endParaRPr b="0" lang="pt-BR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167879</TotalTime>
  <Application>LibreOffice/25.2.3.2$Linux_X86_64 LibreOffice_project/520$Build-2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2021-04-08T14:11:37Z</dcterms:created>
  <dc:creator>Yasmin Pimentel</dc:creator>
  <dc:description/>
  <dc:language>pt-BR</dc:language>
  <cp:lastModifiedBy/>
  <cp:lastPrinted>2026-08-17T16:19:11Z</cp:lastPrinted>
  <dcterms:modified xsi:type="dcterms:W3CDTF">2026-08-21T21:18:35Z</dcterms:modified>
  <cp:revision>1515</cp:revision>
  <dc:subject/>
  <dc:title>Apresentação do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1</vt:r8>
  </property>
  <property fmtid="{D5CDD505-2E9C-101B-9397-08002B2CF9AE}" pid="3" name="PresentationFormat">
    <vt:lpwstr>Widescreen</vt:lpwstr>
  </property>
  <property fmtid="{D5CDD505-2E9C-101B-9397-08002B2CF9AE}" pid="4" name="Slides">
    <vt:r8>17</vt:r8>
  </property>
</Properties>
</file>